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7" r:id="rId3"/>
    <p:sldId id="262" r:id="rId4"/>
    <p:sldId id="260" r:id="rId5"/>
    <p:sldId id="261" r:id="rId6"/>
    <p:sldId id="263" r:id="rId7"/>
    <p:sldId id="264"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6D25"/>
    <a:srgbClr val="1F5ECE"/>
    <a:srgbClr val="0B133C"/>
    <a:srgbClr val="CADFF9"/>
    <a:srgbClr val="47B2D2"/>
    <a:srgbClr val="2628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4660"/>
  </p:normalViewPr>
  <p:slideViewPr>
    <p:cSldViewPr snapToGrid="0" showGuides="1">
      <p:cViewPr varScale="1">
        <p:scale>
          <a:sx n="97" d="100"/>
          <a:sy n="97" d="100"/>
        </p:scale>
        <p:origin x="318" y="8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E34B-5E02-FC35-C654-71890B83EE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264A33-039D-AA97-255C-8E9C406953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8EF8D4-F074-5F5F-9A05-C34C857C9BCF}"/>
              </a:ext>
            </a:extLst>
          </p:cNvPr>
          <p:cNvSpPr>
            <a:spLocks noGrp="1"/>
          </p:cNvSpPr>
          <p:nvPr>
            <p:ph type="dt" sz="half" idx="10"/>
          </p:nvPr>
        </p:nvSpPr>
        <p:spPr/>
        <p:txBody>
          <a:bodyPr/>
          <a:lstStyle/>
          <a:p>
            <a:fld id="{CFBB1529-EE17-46F4-9927-2AC0B59E49E2}" type="datetimeFigureOut">
              <a:rPr lang="en-IN" smtClean="0"/>
              <a:t>06-08-2025</a:t>
            </a:fld>
            <a:endParaRPr lang="en-IN"/>
          </a:p>
        </p:txBody>
      </p:sp>
      <p:sp>
        <p:nvSpPr>
          <p:cNvPr id="5" name="Footer Placeholder 4">
            <a:extLst>
              <a:ext uri="{FF2B5EF4-FFF2-40B4-BE49-F238E27FC236}">
                <a16:creationId xmlns:a16="http://schemas.microsoft.com/office/drawing/2014/main" id="{731C85FC-4E4B-B617-584D-47F742AE44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2EE0A4-428C-379C-A56F-927DF2C09867}"/>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303683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167D-E37A-2B0B-EF07-859129FD4EC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030A0F-76CB-1730-E8B4-CC3B13F744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85B539-215C-418E-25FF-5801794C293B}"/>
              </a:ext>
            </a:extLst>
          </p:cNvPr>
          <p:cNvSpPr>
            <a:spLocks noGrp="1"/>
          </p:cNvSpPr>
          <p:nvPr>
            <p:ph type="dt" sz="half" idx="10"/>
          </p:nvPr>
        </p:nvSpPr>
        <p:spPr/>
        <p:txBody>
          <a:bodyPr/>
          <a:lstStyle/>
          <a:p>
            <a:fld id="{CFBB1529-EE17-46F4-9927-2AC0B59E49E2}" type="datetimeFigureOut">
              <a:rPr lang="en-IN" smtClean="0"/>
              <a:t>06-08-2025</a:t>
            </a:fld>
            <a:endParaRPr lang="en-IN"/>
          </a:p>
        </p:txBody>
      </p:sp>
      <p:sp>
        <p:nvSpPr>
          <p:cNvPr id="5" name="Footer Placeholder 4">
            <a:extLst>
              <a:ext uri="{FF2B5EF4-FFF2-40B4-BE49-F238E27FC236}">
                <a16:creationId xmlns:a16="http://schemas.microsoft.com/office/drawing/2014/main" id="{2D4A9F79-9149-754A-0892-7E39E7B2C1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A0969F-7409-1FD3-BA41-CFE06BCC67FD}"/>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1286786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2C286C-6A80-25C3-B511-111EFEAEC4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F77E0C-834E-4467-07E6-F7B0A0EF80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82BFB4-7A2D-42DF-247C-C61070804817}"/>
              </a:ext>
            </a:extLst>
          </p:cNvPr>
          <p:cNvSpPr>
            <a:spLocks noGrp="1"/>
          </p:cNvSpPr>
          <p:nvPr>
            <p:ph type="dt" sz="half" idx="10"/>
          </p:nvPr>
        </p:nvSpPr>
        <p:spPr/>
        <p:txBody>
          <a:bodyPr/>
          <a:lstStyle/>
          <a:p>
            <a:fld id="{CFBB1529-EE17-46F4-9927-2AC0B59E49E2}" type="datetimeFigureOut">
              <a:rPr lang="en-IN" smtClean="0"/>
              <a:t>06-08-2025</a:t>
            </a:fld>
            <a:endParaRPr lang="en-IN"/>
          </a:p>
        </p:txBody>
      </p:sp>
      <p:sp>
        <p:nvSpPr>
          <p:cNvPr id="5" name="Footer Placeholder 4">
            <a:extLst>
              <a:ext uri="{FF2B5EF4-FFF2-40B4-BE49-F238E27FC236}">
                <a16:creationId xmlns:a16="http://schemas.microsoft.com/office/drawing/2014/main" id="{9878D600-F257-E3F0-DE78-A0F04CA1D6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C91518-6C0C-C06E-D274-12D67CDB0C78}"/>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217443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664E-FACD-CB76-56C5-EEC635195F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A3A78D-0578-1D88-3EFD-46D99A835C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C73DE4-49CE-7210-9491-F5D67B25795C}"/>
              </a:ext>
            </a:extLst>
          </p:cNvPr>
          <p:cNvSpPr>
            <a:spLocks noGrp="1"/>
          </p:cNvSpPr>
          <p:nvPr>
            <p:ph type="dt" sz="half" idx="10"/>
          </p:nvPr>
        </p:nvSpPr>
        <p:spPr/>
        <p:txBody>
          <a:bodyPr/>
          <a:lstStyle/>
          <a:p>
            <a:fld id="{CFBB1529-EE17-46F4-9927-2AC0B59E49E2}" type="datetimeFigureOut">
              <a:rPr lang="en-IN" smtClean="0"/>
              <a:t>06-08-2025</a:t>
            </a:fld>
            <a:endParaRPr lang="en-IN"/>
          </a:p>
        </p:txBody>
      </p:sp>
      <p:sp>
        <p:nvSpPr>
          <p:cNvPr id="5" name="Footer Placeholder 4">
            <a:extLst>
              <a:ext uri="{FF2B5EF4-FFF2-40B4-BE49-F238E27FC236}">
                <a16:creationId xmlns:a16="http://schemas.microsoft.com/office/drawing/2014/main" id="{4219C7F6-3664-B9E6-EE33-63322D7B85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D644EE-35CA-1BBD-7391-9AE785D0C9CB}"/>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305281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07B8-9900-D744-FD91-AD992D61EA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AC4CF9-5AFD-58D4-1366-F61F58B450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07764-516B-55AE-3A95-9FE84378FB32}"/>
              </a:ext>
            </a:extLst>
          </p:cNvPr>
          <p:cNvSpPr>
            <a:spLocks noGrp="1"/>
          </p:cNvSpPr>
          <p:nvPr>
            <p:ph type="dt" sz="half" idx="10"/>
          </p:nvPr>
        </p:nvSpPr>
        <p:spPr/>
        <p:txBody>
          <a:bodyPr/>
          <a:lstStyle/>
          <a:p>
            <a:fld id="{CFBB1529-EE17-46F4-9927-2AC0B59E49E2}" type="datetimeFigureOut">
              <a:rPr lang="en-IN" smtClean="0"/>
              <a:t>06-08-2025</a:t>
            </a:fld>
            <a:endParaRPr lang="en-IN"/>
          </a:p>
        </p:txBody>
      </p:sp>
      <p:sp>
        <p:nvSpPr>
          <p:cNvPr id="5" name="Footer Placeholder 4">
            <a:extLst>
              <a:ext uri="{FF2B5EF4-FFF2-40B4-BE49-F238E27FC236}">
                <a16:creationId xmlns:a16="http://schemas.microsoft.com/office/drawing/2014/main" id="{60FAD8FB-5DA9-4C7B-0DD4-DA22BC0E2D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C1E055-4B16-4B2E-9516-7B1D7026708A}"/>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3009425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0F4D-48C3-2241-1E06-D237168872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08BEF9-7C59-D0B0-984B-E48C7F7395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99487A9-C637-53BF-584F-8338587B3C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3AC2D6-886D-27AC-543E-47F5ABFDA7E0}"/>
              </a:ext>
            </a:extLst>
          </p:cNvPr>
          <p:cNvSpPr>
            <a:spLocks noGrp="1"/>
          </p:cNvSpPr>
          <p:nvPr>
            <p:ph type="dt" sz="half" idx="10"/>
          </p:nvPr>
        </p:nvSpPr>
        <p:spPr/>
        <p:txBody>
          <a:bodyPr/>
          <a:lstStyle/>
          <a:p>
            <a:fld id="{CFBB1529-EE17-46F4-9927-2AC0B59E49E2}" type="datetimeFigureOut">
              <a:rPr lang="en-IN" smtClean="0"/>
              <a:t>06-08-2025</a:t>
            </a:fld>
            <a:endParaRPr lang="en-IN"/>
          </a:p>
        </p:txBody>
      </p:sp>
      <p:sp>
        <p:nvSpPr>
          <p:cNvPr id="6" name="Footer Placeholder 5">
            <a:extLst>
              <a:ext uri="{FF2B5EF4-FFF2-40B4-BE49-F238E27FC236}">
                <a16:creationId xmlns:a16="http://schemas.microsoft.com/office/drawing/2014/main" id="{E5718266-5931-3B24-53D5-6243118F66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02A9FE-C7F8-D559-5136-5B65F7DDAA99}"/>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3136944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5EC7-9A58-C630-E6AA-4E942E462AF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622EB4-2303-DBE0-0A08-9D048E4FFF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2A50C6-8A91-D2C5-3E2C-5D00FC6317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DDBE79-13D3-B042-E9BE-17B01BB1E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35414-49B1-00F9-E715-B94AAC624E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B3A983-11F4-0FCB-50A0-4AFFE9677D1E}"/>
              </a:ext>
            </a:extLst>
          </p:cNvPr>
          <p:cNvSpPr>
            <a:spLocks noGrp="1"/>
          </p:cNvSpPr>
          <p:nvPr>
            <p:ph type="dt" sz="half" idx="10"/>
          </p:nvPr>
        </p:nvSpPr>
        <p:spPr/>
        <p:txBody>
          <a:bodyPr/>
          <a:lstStyle/>
          <a:p>
            <a:fld id="{CFBB1529-EE17-46F4-9927-2AC0B59E49E2}" type="datetimeFigureOut">
              <a:rPr lang="en-IN" smtClean="0"/>
              <a:t>06-08-2025</a:t>
            </a:fld>
            <a:endParaRPr lang="en-IN"/>
          </a:p>
        </p:txBody>
      </p:sp>
      <p:sp>
        <p:nvSpPr>
          <p:cNvPr id="8" name="Footer Placeholder 7">
            <a:extLst>
              <a:ext uri="{FF2B5EF4-FFF2-40B4-BE49-F238E27FC236}">
                <a16:creationId xmlns:a16="http://schemas.microsoft.com/office/drawing/2014/main" id="{59FC2891-4334-B0BA-6362-6A4D6C4742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BF73E44-5D8E-1D07-DC65-B9BB0328090A}"/>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71263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8199-4565-9970-1058-31716DD2D2F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B20973-9A31-0CCF-1CFF-273296121331}"/>
              </a:ext>
            </a:extLst>
          </p:cNvPr>
          <p:cNvSpPr>
            <a:spLocks noGrp="1"/>
          </p:cNvSpPr>
          <p:nvPr>
            <p:ph type="dt" sz="half" idx="10"/>
          </p:nvPr>
        </p:nvSpPr>
        <p:spPr/>
        <p:txBody>
          <a:bodyPr/>
          <a:lstStyle/>
          <a:p>
            <a:fld id="{CFBB1529-EE17-46F4-9927-2AC0B59E49E2}" type="datetimeFigureOut">
              <a:rPr lang="en-IN" smtClean="0"/>
              <a:t>06-08-2025</a:t>
            </a:fld>
            <a:endParaRPr lang="en-IN"/>
          </a:p>
        </p:txBody>
      </p:sp>
      <p:sp>
        <p:nvSpPr>
          <p:cNvPr id="4" name="Footer Placeholder 3">
            <a:extLst>
              <a:ext uri="{FF2B5EF4-FFF2-40B4-BE49-F238E27FC236}">
                <a16:creationId xmlns:a16="http://schemas.microsoft.com/office/drawing/2014/main" id="{7AE8CFF3-1F8C-D0EF-51EC-BF147D6D941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4210622-5129-83EA-65B0-8DE80D15B135}"/>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2951781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AECFEC-DDAF-FAC6-E54E-92F32D054262}"/>
              </a:ext>
            </a:extLst>
          </p:cNvPr>
          <p:cNvSpPr>
            <a:spLocks noGrp="1"/>
          </p:cNvSpPr>
          <p:nvPr>
            <p:ph type="dt" sz="half" idx="10"/>
          </p:nvPr>
        </p:nvSpPr>
        <p:spPr/>
        <p:txBody>
          <a:bodyPr/>
          <a:lstStyle/>
          <a:p>
            <a:fld id="{CFBB1529-EE17-46F4-9927-2AC0B59E49E2}" type="datetimeFigureOut">
              <a:rPr lang="en-IN" smtClean="0"/>
              <a:t>06-08-2025</a:t>
            </a:fld>
            <a:endParaRPr lang="en-IN"/>
          </a:p>
        </p:txBody>
      </p:sp>
      <p:sp>
        <p:nvSpPr>
          <p:cNvPr id="3" name="Footer Placeholder 2">
            <a:extLst>
              <a:ext uri="{FF2B5EF4-FFF2-40B4-BE49-F238E27FC236}">
                <a16:creationId xmlns:a16="http://schemas.microsoft.com/office/drawing/2014/main" id="{7D0D399D-C31A-F197-0D4D-36146D2A0A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58311C-1A62-79A6-64D0-9FFD80D7FCB4}"/>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14599221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0536-7626-5B7F-3105-465A4EE45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BBE12D-D0A4-6077-6051-7362539F46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242C05-A4E8-D3CE-4227-1E7122553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35B219-4F0C-EBA5-A219-28FC769A5DDD}"/>
              </a:ext>
            </a:extLst>
          </p:cNvPr>
          <p:cNvSpPr>
            <a:spLocks noGrp="1"/>
          </p:cNvSpPr>
          <p:nvPr>
            <p:ph type="dt" sz="half" idx="10"/>
          </p:nvPr>
        </p:nvSpPr>
        <p:spPr/>
        <p:txBody>
          <a:bodyPr/>
          <a:lstStyle/>
          <a:p>
            <a:fld id="{CFBB1529-EE17-46F4-9927-2AC0B59E49E2}" type="datetimeFigureOut">
              <a:rPr lang="en-IN" smtClean="0"/>
              <a:t>06-08-2025</a:t>
            </a:fld>
            <a:endParaRPr lang="en-IN"/>
          </a:p>
        </p:txBody>
      </p:sp>
      <p:sp>
        <p:nvSpPr>
          <p:cNvPr id="6" name="Footer Placeholder 5">
            <a:extLst>
              <a:ext uri="{FF2B5EF4-FFF2-40B4-BE49-F238E27FC236}">
                <a16:creationId xmlns:a16="http://schemas.microsoft.com/office/drawing/2014/main" id="{ACC99219-7E98-DB6B-B4EF-DC4F16B825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233E57-7005-AF37-C12C-8E068388B077}"/>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4154823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AC58-5CFE-6F2B-A26F-44C05C1AD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D4BEEB-F2D0-E1DE-9586-154B82D784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EFFBD9-2080-2C65-C092-DAEAEB6D33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01F88F-6175-F260-80EB-7201D7AD16E5}"/>
              </a:ext>
            </a:extLst>
          </p:cNvPr>
          <p:cNvSpPr>
            <a:spLocks noGrp="1"/>
          </p:cNvSpPr>
          <p:nvPr>
            <p:ph type="dt" sz="half" idx="10"/>
          </p:nvPr>
        </p:nvSpPr>
        <p:spPr/>
        <p:txBody>
          <a:bodyPr/>
          <a:lstStyle/>
          <a:p>
            <a:fld id="{CFBB1529-EE17-46F4-9927-2AC0B59E49E2}" type="datetimeFigureOut">
              <a:rPr lang="en-IN" smtClean="0"/>
              <a:t>06-08-2025</a:t>
            </a:fld>
            <a:endParaRPr lang="en-IN"/>
          </a:p>
        </p:txBody>
      </p:sp>
      <p:sp>
        <p:nvSpPr>
          <p:cNvPr id="6" name="Footer Placeholder 5">
            <a:extLst>
              <a:ext uri="{FF2B5EF4-FFF2-40B4-BE49-F238E27FC236}">
                <a16:creationId xmlns:a16="http://schemas.microsoft.com/office/drawing/2014/main" id="{10C4E460-0081-1610-7830-7F4670339D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C4744E-9FFE-3C3B-91B0-1F62F09362AA}"/>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2367200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944778-C299-3693-2C17-D87D43C7DC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96D655-4397-2D3E-E311-04D43670A4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AAA331-554F-88F4-A92D-05EA40AD43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BB1529-EE17-46F4-9927-2AC0B59E49E2}" type="datetimeFigureOut">
              <a:rPr lang="en-IN" smtClean="0"/>
              <a:t>06-08-2025</a:t>
            </a:fld>
            <a:endParaRPr lang="en-IN"/>
          </a:p>
        </p:txBody>
      </p:sp>
      <p:sp>
        <p:nvSpPr>
          <p:cNvPr id="5" name="Footer Placeholder 4">
            <a:extLst>
              <a:ext uri="{FF2B5EF4-FFF2-40B4-BE49-F238E27FC236}">
                <a16:creationId xmlns:a16="http://schemas.microsoft.com/office/drawing/2014/main" id="{68BE1717-687D-203D-35E1-7D2A48C6F6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6E0F20F-2979-BEE9-4D86-F5583171E9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D4C543-AA33-49A4-B3DA-C5E4A219E0D6}" type="slidenum">
              <a:rPr lang="en-IN" smtClean="0"/>
              <a:t>‹#›</a:t>
            </a:fld>
            <a:endParaRPr lang="en-IN"/>
          </a:p>
        </p:txBody>
      </p:sp>
    </p:spTree>
    <p:extLst>
      <p:ext uri="{BB962C8B-B14F-4D97-AF65-F5344CB8AC3E}">
        <p14:creationId xmlns:p14="http://schemas.microsoft.com/office/powerpoint/2010/main" val="392712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7.sv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image" Target="../media/image10.jpe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7.svg"/><Relationship Id="rId9" Type="http://schemas.openxmlformats.org/officeDocument/2006/relationships/image" Target="../media/image15.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svg"/><Relationship Id="rId7" Type="http://schemas.openxmlformats.org/officeDocument/2006/relationships/image" Target="../media/image29.svg"/><Relationship Id="rId12"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svg"/><Relationship Id="rId7" Type="http://schemas.openxmlformats.org/officeDocument/2006/relationships/image" Target="../media/image3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D381C47-B3BA-292A-7FE7-37D50530FB67}"/>
              </a:ext>
            </a:extLst>
          </p:cNvPr>
          <p:cNvSpPr/>
          <p:nvPr/>
        </p:nvSpPr>
        <p:spPr>
          <a:xfrm>
            <a:off x="0" y="0"/>
            <a:ext cx="12192000" cy="6834741"/>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909B5DC2-FB77-5A09-31D8-C2D7661727C5}"/>
              </a:ext>
            </a:extLst>
          </p:cNvPr>
          <p:cNvSpPr/>
          <p:nvPr/>
        </p:nvSpPr>
        <p:spPr>
          <a:xfrm>
            <a:off x="6590968" y="482023"/>
            <a:ext cx="5384361" cy="5893954"/>
          </a:xfrm>
          <a:custGeom>
            <a:avLst/>
            <a:gdLst>
              <a:gd name="connsiteX0" fmla="*/ 2242006 w 5838226"/>
              <a:gd name="connsiteY0" fmla="*/ 0 h 6390775"/>
              <a:gd name="connsiteX1" fmla="*/ 2790293 w 5838226"/>
              <a:gd name="connsiteY1" fmla="*/ 0 h 6390775"/>
              <a:gd name="connsiteX2" fmla="*/ 5289939 w 5838226"/>
              <a:gd name="connsiteY2" fmla="*/ 0 h 6390775"/>
              <a:gd name="connsiteX3" fmla="*/ 5838226 w 5838226"/>
              <a:gd name="connsiteY3" fmla="*/ 0 h 6390775"/>
              <a:gd name="connsiteX4" fmla="*/ 5838226 w 5838226"/>
              <a:gd name="connsiteY4" fmla="*/ 6390775 h 6390775"/>
              <a:gd name="connsiteX5" fmla="*/ 5289939 w 5838226"/>
              <a:gd name="connsiteY5" fmla="*/ 6390775 h 6390775"/>
              <a:gd name="connsiteX6" fmla="*/ 2791729 w 5838226"/>
              <a:gd name="connsiteY6" fmla="*/ 6390775 h 6390775"/>
              <a:gd name="connsiteX7" fmla="*/ 2243441 w 5838226"/>
              <a:gd name="connsiteY7" fmla="*/ 6390775 h 6390775"/>
              <a:gd name="connsiteX8" fmla="*/ 1518767 w 5838226"/>
              <a:gd name="connsiteY8" fmla="*/ 5991129 h 6390775"/>
              <a:gd name="connsiteX9" fmla="*/ 101706 w 5838226"/>
              <a:gd name="connsiteY9" fmla="*/ 3609026 h 6390775"/>
              <a:gd name="connsiteX10" fmla="*/ 101706 w 5838226"/>
              <a:gd name="connsiteY10" fmla="*/ 3607591 h 6390775"/>
              <a:gd name="connsiteX11" fmla="*/ 101706 w 5838226"/>
              <a:gd name="connsiteY11" fmla="*/ 2779596 h 6390775"/>
              <a:gd name="connsiteX12" fmla="*/ 1517332 w 5838226"/>
              <a:gd name="connsiteY12" fmla="*/ 399649 h 6390775"/>
              <a:gd name="connsiteX13" fmla="*/ 2242006 w 5838226"/>
              <a:gd name="connsiteY13" fmla="*/ 0 h 63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8226" h="6390775">
                <a:moveTo>
                  <a:pt x="2242006" y="0"/>
                </a:moveTo>
                <a:lnTo>
                  <a:pt x="2790293" y="0"/>
                </a:lnTo>
                <a:lnTo>
                  <a:pt x="5289939" y="0"/>
                </a:lnTo>
                <a:lnTo>
                  <a:pt x="5838226" y="0"/>
                </a:lnTo>
                <a:lnTo>
                  <a:pt x="5838226" y="6390775"/>
                </a:lnTo>
                <a:lnTo>
                  <a:pt x="5289939" y="6390775"/>
                </a:lnTo>
                <a:lnTo>
                  <a:pt x="2791729" y="6390775"/>
                </a:lnTo>
                <a:lnTo>
                  <a:pt x="2243441" y="6390775"/>
                </a:lnTo>
                <a:cubicBezTo>
                  <a:pt x="1942809" y="6390775"/>
                  <a:pt x="1665855" y="6237949"/>
                  <a:pt x="1518767" y="5991129"/>
                </a:cubicBezTo>
                <a:lnTo>
                  <a:pt x="101706" y="3609026"/>
                </a:lnTo>
                <a:lnTo>
                  <a:pt x="101706" y="3607591"/>
                </a:lnTo>
                <a:cubicBezTo>
                  <a:pt x="-33902" y="3380145"/>
                  <a:pt x="-33902" y="3007045"/>
                  <a:pt x="101706" y="2779596"/>
                </a:cubicBezTo>
                <a:lnTo>
                  <a:pt x="1517332" y="399649"/>
                </a:lnTo>
                <a:cubicBezTo>
                  <a:pt x="1664420" y="152829"/>
                  <a:pt x="1941374" y="0"/>
                  <a:pt x="2242006" y="0"/>
                </a:cubicBezTo>
                <a:close/>
              </a:path>
            </a:pathLst>
          </a:custGeom>
          <a:solidFill>
            <a:srgbClr val="47B2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28" name="Group 27">
            <a:extLst>
              <a:ext uri="{FF2B5EF4-FFF2-40B4-BE49-F238E27FC236}">
                <a16:creationId xmlns:a16="http://schemas.microsoft.com/office/drawing/2014/main" id="{3C436165-AE2E-BD12-9F27-397B860DB0F6}"/>
              </a:ext>
            </a:extLst>
          </p:cNvPr>
          <p:cNvGrpSpPr/>
          <p:nvPr/>
        </p:nvGrpSpPr>
        <p:grpSpPr>
          <a:xfrm>
            <a:off x="0" y="1137048"/>
            <a:ext cx="6401568" cy="2023527"/>
            <a:chOff x="-870127" y="1137048"/>
            <a:chExt cx="6401568" cy="2023527"/>
          </a:xfrm>
        </p:grpSpPr>
        <p:pic>
          <p:nvPicPr>
            <p:cNvPr id="19" name="Graphic 18">
              <a:extLst>
                <a:ext uri="{FF2B5EF4-FFF2-40B4-BE49-F238E27FC236}">
                  <a16:creationId xmlns:a16="http://schemas.microsoft.com/office/drawing/2014/main" id="{FD712C7C-0228-0404-2778-BBB20F86CD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8070" y="1137048"/>
              <a:ext cx="3933371" cy="2023527"/>
            </a:xfrm>
            <a:prstGeom prst="rect">
              <a:avLst/>
            </a:prstGeom>
          </p:spPr>
        </p:pic>
        <p:pic>
          <p:nvPicPr>
            <p:cNvPr id="27" name="Graphic 26">
              <a:extLst>
                <a:ext uri="{FF2B5EF4-FFF2-40B4-BE49-F238E27FC236}">
                  <a16:creationId xmlns:a16="http://schemas.microsoft.com/office/drawing/2014/main" id="{860D7978-E355-DE15-098A-946E9AA5D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127" y="1137048"/>
              <a:ext cx="3933371" cy="2023527"/>
            </a:xfrm>
            <a:prstGeom prst="rect">
              <a:avLst/>
            </a:prstGeom>
          </p:spPr>
        </p:pic>
      </p:grpSp>
      <p:sp>
        <p:nvSpPr>
          <p:cNvPr id="51" name="TextBox 50">
            <a:extLst>
              <a:ext uri="{FF2B5EF4-FFF2-40B4-BE49-F238E27FC236}">
                <a16:creationId xmlns:a16="http://schemas.microsoft.com/office/drawing/2014/main" id="{9A802AAE-8D1D-9BD2-8CCB-031109DC5A05}"/>
              </a:ext>
            </a:extLst>
          </p:cNvPr>
          <p:cNvSpPr txBox="1"/>
          <p:nvPr/>
        </p:nvSpPr>
        <p:spPr>
          <a:xfrm>
            <a:off x="611139" y="1736108"/>
            <a:ext cx="5484861" cy="1200329"/>
          </a:xfrm>
          <a:prstGeom prst="rect">
            <a:avLst/>
          </a:prstGeom>
          <a:noFill/>
        </p:spPr>
        <p:txBody>
          <a:bodyPr wrap="square" rtlCol="0">
            <a:spAutoFit/>
          </a:bodyPr>
          <a:lstStyle/>
          <a:p>
            <a:r>
              <a:rPr lang="en-US" sz="3600" b="1" dirty="0">
                <a:solidFill>
                  <a:schemeClr val="bg1"/>
                </a:solidFill>
              </a:rPr>
              <a:t>From IT Services to the EUC Operating System</a:t>
            </a:r>
            <a:endParaRPr lang="en-IN" sz="2400" b="1" dirty="0">
              <a:solidFill>
                <a:schemeClr val="bg1"/>
              </a:solidFill>
            </a:endParaRPr>
          </a:p>
        </p:txBody>
      </p:sp>
      <p:sp>
        <p:nvSpPr>
          <p:cNvPr id="52" name="TextBox 51">
            <a:extLst>
              <a:ext uri="{FF2B5EF4-FFF2-40B4-BE49-F238E27FC236}">
                <a16:creationId xmlns:a16="http://schemas.microsoft.com/office/drawing/2014/main" id="{48883068-B45C-95D0-28DD-2C13F79A9302}"/>
              </a:ext>
            </a:extLst>
          </p:cNvPr>
          <p:cNvSpPr txBox="1"/>
          <p:nvPr/>
        </p:nvSpPr>
        <p:spPr>
          <a:xfrm>
            <a:off x="611140" y="1342215"/>
            <a:ext cx="2132315" cy="369332"/>
          </a:xfrm>
          <a:prstGeom prst="rect">
            <a:avLst/>
          </a:prstGeom>
          <a:noFill/>
        </p:spPr>
        <p:txBody>
          <a:bodyPr wrap="none" rtlCol="0" anchor="b">
            <a:spAutoFit/>
          </a:bodyPr>
          <a:lstStyle/>
          <a:p>
            <a:r>
              <a:rPr lang="en-IN" b="1" dirty="0">
                <a:solidFill>
                  <a:schemeClr val="bg1"/>
                </a:solidFill>
              </a:rPr>
              <a:t>The Next Frontier</a:t>
            </a:r>
            <a:endParaRPr lang="en-IN" dirty="0">
              <a:solidFill>
                <a:schemeClr val="bg1"/>
              </a:solidFill>
            </a:endParaRPr>
          </a:p>
        </p:txBody>
      </p:sp>
      <p:sp>
        <p:nvSpPr>
          <p:cNvPr id="2" name="TextBox 1">
            <a:extLst>
              <a:ext uri="{FF2B5EF4-FFF2-40B4-BE49-F238E27FC236}">
                <a16:creationId xmlns:a16="http://schemas.microsoft.com/office/drawing/2014/main" id="{28D731E8-C68B-D3C5-9806-9CC053EB989F}"/>
              </a:ext>
            </a:extLst>
          </p:cNvPr>
          <p:cNvSpPr txBox="1"/>
          <p:nvPr/>
        </p:nvSpPr>
        <p:spPr>
          <a:xfrm>
            <a:off x="611139" y="3388705"/>
            <a:ext cx="5649307" cy="369332"/>
          </a:xfrm>
          <a:prstGeom prst="rect">
            <a:avLst/>
          </a:prstGeom>
          <a:noFill/>
        </p:spPr>
        <p:txBody>
          <a:bodyPr wrap="square" rtlCol="0">
            <a:spAutoFit/>
          </a:bodyPr>
          <a:lstStyle/>
          <a:p>
            <a:pPr lvl="0" fontAlgn="base"/>
            <a:r>
              <a:rPr lang="en-IN" dirty="0">
                <a:solidFill>
                  <a:srgbClr val="0B133C"/>
                </a:solidFill>
              </a:rPr>
              <a:t>A Strategic Plan to Capture the End-User Market</a:t>
            </a:r>
          </a:p>
        </p:txBody>
      </p:sp>
      <p:pic>
        <p:nvPicPr>
          <p:cNvPr id="7" name="Graphic 6">
            <a:extLst>
              <a:ext uri="{FF2B5EF4-FFF2-40B4-BE49-F238E27FC236}">
                <a16:creationId xmlns:a16="http://schemas.microsoft.com/office/drawing/2014/main" id="{1F5B3210-6775-AF82-BBE8-33A4A4B3F2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203" y="5630085"/>
            <a:ext cx="2521849" cy="616452"/>
          </a:xfrm>
          <a:prstGeom prst="rect">
            <a:avLst/>
          </a:prstGeom>
        </p:spPr>
      </p:pic>
      <p:sp>
        <p:nvSpPr>
          <p:cNvPr id="30" name="Freeform: Shape 29">
            <a:extLst>
              <a:ext uri="{FF2B5EF4-FFF2-40B4-BE49-F238E27FC236}">
                <a16:creationId xmlns:a16="http://schemas.microsoft.com/office/drawing/2014/main" id="{889F69BD-36FC-4677-496F-6219E6C145CF}"/>
              </a:ext>
            </a:extLst>
          </p:cNvPr>
          <p:cNvSpPr/>
          <p:nvPr/>
        </p:nvSpPr>
        <p:spPr>
          <a:xfrm>
            <a:off x="6807636" y="482023"/>
            <a:ext cx="5384361" cy="5893954"/>
          </a:xfrm>
          <a:custGeom>
            <a:avLst/>
            <a:gdLst>
              <a:gd name="connsiteX0" fmla="*/ 2242006 w 5838226"/>
              <a:gd name="connsiteY0" fmla="*/ 0 h 6390775"/>
              <a:gd name="connsiteX1" fmla="*/ 2790293 w 5838226"/>
              <a:gd name="connsiteY1" fmla="*/ 0 h 6390775"/>
              <a:gd name="connsiteX2" fmla="*/ 5289939 w 5838226"/>
              <a:gd name="connsiteY2" fmla="*/ 0 h 6390775"/>
              <a:gd name="connsiteX3" fmla="*/ 5838226 w 5838226"/>
              <a:gd name="connsiteY3" fmla="*/ 0 h 6390775"/>
              <a:gd name="connsiteX4" fmla="*/ 5838226 w 5838226"/>
              <a:gd name="connsiteY4" fmla="*/ 6390775 h 6390775"/>
              <a:gd name="connsiteX5" fmla="*/ 5289939 w 5838226"/>
              <a:gd name="connsiteY5" fmla="*/ 6390775 h 6390775"/>
              <a:gd name="connsiteX6" fmla="*/ 2791729 w 5838226"/>
              <a:gd name="connsiteY6" fmla="*/ 6390775 h 6390775"/>
              <a:gd name="connsiteX7" fmla="*/ 2243441 w 5838226"/>
              <a:gd name="connsiteY7" fmla="*/ 6390775 h 6390775"/>
              <a:gd name="connsiteX8" fmla="*/ 1518767 w 5838226"/>
              <a:gd name="connsiteY8" fmla="*/ 5991129 h 6390775"/>
              <a:gd name="connsiteX9" fmla="*/ 101706 w 5838226"/>
              <a:gd name="connsiteY9" fmla="*/ 3609026 h 6390775"/>
              <a:gd name="connsiteX10" fmla="*/ 101706 w 5838226"/>
              <a:gd name="connsiteY10" fmla="*/ 3607591 h 6390775"/>
              <a:gd name="connsiteX11" fmla="*/ 101706 w 5838226"/>
              <a:gd name="connsiteY11" fmla="*/ 2779596 h 6390775"/>
              <a:gd name="connsiteX12" fmla="*/ 1517332 w 5838226"/>
              <a:gd name="connsiteY12" fmla="*/ 399649 h 6390775"/>
              <a:gd name="connsiteX13" fmla="*/ 2242006 w 5838226"/>
              <a:gd name="connsiteY13" fmla="*/ 0 h 63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8226" h="6390775">
                <a:moveTo>
                  <a:pt x="2242006" y="0"/>
                </a:moveTo>
                <a:lnTo>
                  <a:pt x="2790293" y="0"/>
                </a:lnTo>
                <a:lnTo>
                  <a:pt x="5289939" y="0"/>
                </a:lnTo>
                <a:lnTo>
                  <a:pt x="5838226" y="0"/>
                </a:lnTo>
                <a:lnTo>
                  <a:pt x="5838226" y="6390775"/>
                </a:lnTo>
                <a:lnTo>
                  <a:pt x="5289939" y="6390775"/>
                </a:lnTo>
                <a:lnTo>
                  <a:pt x="2791729" y="6390775"/>
                </a:lnTo>
                <a:lnTo>
                  <a:pt x="2243441" y="6390775"/>
                </a:lnTo>
                <a:cubicBezTo>
                  <a:pt x="1942809" y="6390775"/>
                  <a:pt x="1665855" y="6237949"/>
                  <a:pt x="1518767" y="5991129"/>
                </a:cubicBezTo>
                <a:lnTo>
                  <a:pt x="101706" y="3609026"/>
                </a:lnTo>
                <a:lnTo>
                  <a:pt x="101706" y="3607591"/>
                </a:lnTo>
                <a:cubicBezTo>
                  <a:pt x="-33902" y="3380145"/>
                  <a:pt x="-33902" y="3007045"/>
                  <a:pt x="101706" y="2779596"/>
                </a:cubicBezTo>
                <a:lnTo>
                  <a:pt x="1517332" y="399649"/>
                </a:lnTo>
                <a:cubicBezTo>
                  <a:pt x="1664420" y="152829"/>
                  <a:pt x="1941374" y="0"/>
                  <a:pt x="2242006" y="0"/>
                </a:cubicBezTo>
                <a:close/>
              </a:path>
            </a:pathLst>
          </a:cu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39" name="Graphic 38">
            <a:extLst>
              <a:ext uri="{FF2B5EF4-FFF2-40B4-BE49-F238E27FC236}">
                <a16:creationId xmlns:a16="http://schemas.microsoft.com/office/drawing/2014/main" id="{5320A990-5C46-8FAB-D1CD-434E01132C59}"/>
              </a:ext>
            </a:extLst>
          </p:cNvPr>
          <p:cNvPicPr>
            <a:picLocks noChangeAspect="1"/>
          </p:cNvPicPr>
          <p:nvPr/>
        </p:nvPicPr>
        <p:blipFill>
          <a:blip r:embed="rId2">
            <a:extLst>
              <a:ext uri="{96DAC541-7B7A-43D3-8B79-37D633B846F1}">
                <asvg:svgBlip xmlns:asvg="http://schemas.microsoft.com/office/drawing/2016/SVG/main" r:embed="rId3"/>
              </a:ext>
            </a:extLst>
          </a:blip>
          <a:srcRect l="10848" t="-22383" r="-3864" b="54283"/>
          <a:stretch>
            <a:fillRect/>
          </a:stretch>
        </p:blipFill>
        <p:spPr>
          <a:xfrm>
            <a:off x="1" y="4476750"/>
            <a:ext cx="6260445" cy="2357991"/>
          </a:xfrm>
          <a:custGeom>
            <a:avLst/>
            <a:gdLst>
              <a:gd name="connsiteX0" fmla="*/ 0 w 6260445"/>
              <a:gd name="connsiteY0" fmla="*/ 0 h 2357991"/>
              <a:gd name="connsiteX1" fmla="*/ 6260445 w 6260445"/>
              <a:gd name="connsiteY1" fmla="*/ 0 h 2357991"/>
              <a:gd name="connsiteX2" fmla="*/ 6260445 w 6260445"/>
              <a:gd name="connsiteY2" fmla="*/ 2357991 h 2357991"/>
              <a:gd name="connsiteX3" fmla="*/ 6000387 w 6260445"/>
              <a:gd name="connsiteY3" fmla="*/ 2357991 h 2357991"/>
              <a:gd name="connsiteX4" fmla="*/ 6000387 w 6260445"/>
              <a:gd name="connsiteY4" fmla="*/ 775028 h 2357991"/>
              <a:gd name="connsiteX5" fmla="*/ 0 w 6260445"/>
              <a:gd name="connsiteY5" fmla="*/ 775028 h 2357991"/>
              <a:gd name="connsiteX6" fmla="*/ 0 w 6260445"/>
              <a:gd name="connsiteY6" fmla="*/ 0 h 235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0445" h="2357991">
                <a:moveTo>
                  <a:pt x="0" y="0"/>
                </a:moveTo>
                <a:lnTo>
                  <a:pt x="6260445" y="0"/>
                </a:lnTo>
                <a:lnTo>
                  <a:pt x="6260445" y="2357991"/>
                </a:lnTo>
                <a:lnTo>
                  <a:pt x="6000387" y="2357991"/>
                </a:lnTo>
                <a:lnTo>
                  <a:pt x="6000387" y="775028"/>
                </a:lnTo>
                <a:lnTo>
                  <a:pt x="0" y="775028"/>
                </a:lnTo>
                <a:lnTo>
                  <a:pt x="0" y="0"/>
                </a:lnTo>
                <a:close/>
              </a:path>
            </a:pathLst>
          </a:custGeom>
        </p:spPr>
      </p:pic>
      <p:pic>
        <p:nvPicPr>
          <p:cNvPr id="42" name="Graphic 41">
            <a:extLst>
              <a:ext uri="{FF2B5EF4-FFF2-40B4-BE49-F238E27FC236}">
                <a16:creationId xmlns:a16="http://schemas.microsoft.com/office/drawing/2014/main" id="{48F5C1EE-1858-5069-189F-DB7B519FE6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677" y="468306"/>
            <a:ext cx="1665937" cy="411584"/>
          </a:xfrm>
          <a:prstGeom prst="rect">
            <a:avLst/>
          </a:prstGeom>
        </p:spPr>
      </p:pic>
    </p:spTree>
    <p:extLst>
      <p:ext uri="{BB962C8B-B14F-4D97-AF65-F5344CB8AC3E}">
        <p14:creationId xmlns:p14="http://schemas.microsoft.com/office/powerpoint/2010/main" val="341072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47A89-3E35-8F5F-7948-5B298C1B31C8}"/>
            </a:ext>
          </a:extLst>
        </p:cNvPr>
        <p:cNvGrpSpPr/>
        <p:nvPr/>
      </p:nvGrpSpPr>
      <p:grpSpPr>
        <a:xfrm>
          <a:off x="0" y="0"/>
          <a:ext cx="0" cy="0"/>
          <a:chOff x="0" y="0"/>
          <a:chExt cx="0" cy="0"/>
        </a:xfrm>
      </p:grpSpPr>
      <p:sp>
        <p:nvSpPr>
          <p:cNvPr id="71" name="Rectangle: Rounded Corners 70">
            <a:extLst>
              <a:ext uri="{FF2B5EF4-FFF2-40B4-BE49-F238E27FC236}">
                <a16:creationId xmlns:a16="http://schemas.microsoft.com/office/drawing/2014/main" id="{B4FD1FC1-50EE-5C1F-B400-3DABF0B5C5AB}"/>
              </a:ext>
            </a:extLst>
          </p:cNvPr>
          <p:cNvSpPr/>
          <p:nvPr/>
        </p:nvSpPr>
        <p:spPr>
          <a:xfrm>
            <a:off x="446704" y="1650125"/>
            <a:ext cx="11176033" cy="4476492"/>
          </a:xfrm>
          <a:prstGeom prst="roundRect">
            <a:avLst>
              <a:gd name="adj" fmla="val 2191"/>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86DE67A-C03D-DB70-15C1-3902EDCE68A7}"/>
              </a:ext>
            </a:extLst>
          </p:cNvPr>
          <p:cNvSpPr txBox="1"/>
          <p:nvPr/>
        </p:nvSpPr>
        <p:spPr>
          <a:xfrm>
            <a:off x="569264" y="586021"/>
            <a:ext cx="9017188" cy="523220"/>
          </a:xfrm>
          <a:prstGeom prst="rect">
            <a:avLst/>
          </a:prstGeom>
          <a:noFill/>
        </p:spPr>
        <p:txBody>
          <a:bodyPr wrap="square" rtlCol="0">
            <a:spAutoFit/>
          </a:bodyPr>
          <a:lstStyle/>
          <a:p>
            <a:r>
              <a:rPr lang="en-US" sz="2800" dirty="0">
                <a:solidFill>
                  <a:srgbClr val="0B133C"/>
                </a:solidFill>
              </a:rPr>
              <a:t>Let's Build the Future of Work</a:t>
            </a:r>
            <a:endParaRPr lang="en-IN" dirty="0">
              <a:solidFill>
                <a:srgbClr val="0B133C"/>
              </a:solidFill>
            </a:endParaRPr>
          </a:p>
        </p:txBody>
      </p:sp>
      <p:pic>
        <p:nvPicPr>
          <p:cNvPr id="6" name="Graphic 5">
            <a:extLst>
              <a:ext uri="{FF2B5EF4-FFF2-40B4-BE49-F238E27FC236}">
                <a16:creationId xmlns:a16="http://schemas.microsoft.com/office/drawing/2014/main" id="{4B9134D6-330D-1736-1BAB-C1E7EEC546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6800" y="579672"/>
            <a:ext cx="1665937" cy="411584"/>
          </a:xfrm>
          <a:prstGeom prst="rect">
            <a:avLst/>
          </a:prstGeom>
        </p:spPr>
      </p:pic>
      <p:sp>
        <p:nvSpPr>
          <p:cNvPr id="36" name="TextBox 35">
            <a:extLst>
              <a:ext uri="{FF2B5EF4-FFF2-40B4-BE49-F238E27FC236}">
                <a16:creationId xmlns:a16="http://schemas.microsoft.com/office/drawing/2014/main" id="{76009AE7-CC05-ED98-AC20-EDF67F49CCC1}"/>
              </a:ext>
            </a:extLst>
          </p:cNvPr>
          <p:cNvSpPr txBox="1"/>
          <p:nvPr/>
        </p:nvSpPr>
        <p:spPr>
          <a:xfrm>
            <a:off x="569263" y="308240"/>
            <a:ext cx="2403222" cy="369332"/>
          </a:xfrm>
          <a:prstGeom prst="rect">
            <a:avLst/>
          </a:prstGeom>
          <a:noFill/>
        </p:spPr>
        <p:txBody>
          <a:bodyPr wrap="none" rtlCol="0" anchor="b">
            <a:spAutoFit/>
          </a:bodyPr>
          <a:lstStyle/>
          <a:p>
            <a:r>
              <a:rPr lang="en-US" b="1" dirty="0">
                <a:solidFill>
                  <a:srgbClr val="E66D25"/>
                </a:solidFill>
              </a:rPr>
              <a:t>Proposed Next Steps</a:t>
            </a:r>
            <a:endParaRPr lang="en-IN" dirty="0">
              <a:solidFill>
                <a:srgbClr val="E66D25"/>
              </a:solidFill>
            </a:endParaRPr>
          </a:p>
        </p:txBody>
      </p:sp>
      <p:sp>
        <p:nvSpPr>
          <p:cNvPr id="7" name="Rectangle 6">
            <a:extLst>
              <a:ext uri="{FF2B5EF4-FFF2-40B4-BE49-F238E27FC236}">
                <a16:creationId xmlns:a16="http://schemas.microsoft.com/office/drawing/2014/main" id="{29D3D1F3-981E-BF86-3545-FFC84F532A1E}"/>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8BED7DA2-3519-6B7F-C2CD-EA8690F7D940}"/>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0128C546-948A-6321-ADBB-030BAC13D737}"/>
              </a:ext>
            </a:extLst>
          </p:cNvPr>
          <p:cNvSpPr/>
          <p:nvPr/>
        </p:nvSpPr>
        <p:spPr>
          <a:xfrm>
            <a:off x="743431" y="1514416"/>
            <a:ext cx="2783537" cy="324397"/>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Our 90-Day Plan</a:t>
            </a:r>
          </a:p>
        </p:txBody>
      </p:sp>
      <p:sp>
        <p:nvSpPr>
          <p:cNvPr id="42" name="TextBox 41">
            <a:extLst>
              <a:ext uri="{FF2B5EF4-FFF2-40B4-BE49-F238E27FC236}">
                <a16:creationId xmlns:a16="http://schemas.microsoft.com/office/drawing/2014/main" id="{D2E442B4-C5BB-F12D-D46F-5EFFED0102F9}"/>
              </a:ext>
            </a:extLst>
          </p:cNvPr>
          <p:cNvSpPr txBox="1"/>
          <p:nvPr/>
        </p:nvSpPr>
        <p:spPr>
          <a:xfrm>
            <a:off x="2151556" y="2481630"/>
            <a:ext cx="2025463" cy="1323439"/>
          </a:xfrm>
          <a:prstGeom prst="rect">
            <a:avLst/>
          </a:prstGeom>
          <a:noFill/>
        </p:spPr>
        <p:txBody>
          <a:bodyPr wrap="square" lIns="0" tIns="0" rIns="0" bIns="0" rtlCol="0">
            <a:spAutoFit/>
          </a:bodyPr>
          <a:lstStyle/>
          <a:p>
            <a:pPr>
              <a:spcAft>
                <a:spcPts val="600"/>
              </a:spcAft>
            </a:pPr>
            <a:r>
              <a:rPr lang="en-US" sz="1600" b="1" dirty="0">
                <a:solidFill>
                  <a:schemeClr val="tx1">
                    <a:lumMod val="85000"/>
                    <a:lumOff val="15000"/>
                  </a:schemeClr>
                </a:solidFill>
              </a:rPr>
              <a:t>Decision Point </a:t>
            </a:r>
          </a:p>
          <a:p>
            <a:pPr>
              <a:spcAft>
                <a:spcPts val="600"/>
              </a:spcAft>
            </a:pPr>
            <a:r>
              <a:rPr lang="en-US" sz="1200" dirty="0">
                <a:solidFill>
                  <a:schemeClr val="tx1">
                    <a:lumMod val="85000"/>
                    <a:lumOff val="15000"/>
                  </a:schemeClr>
                </a:solidFill>
              </a:rPr>
              <a:t>Secure a formal "in/out" decision from </a:t>
            </a:r>
            <a:r>
              <a:rPr lang="en-US" sz="1200" dirty="0" err="1">
                <a:solidFill>
                  <a:schemeClr val="tx1">
                    <a:lumMod val="85000"/>
                    <a:lumOff val="15000"/>
                  </a:schemeClr>
                </a:solidFill>
              </a:rPr>
              <a:t>Corserva</a:t>
            </a:r>
            <a:r>
              <a:rPr lang="en-US" sz="1200" dirty="0">
                <a:solidFill>
                  <a:schemeClr val="tx1">
                    <a:lumMod val="85000"/>
                    <a:lumOff val="15000"/>
                  </a:schemeClr>
                </a:solidFill>
              </a:rPr>
              <a:t> leadership.</a:t>
            </a:r>
          </a:p>
          <a:p>
            <a:pPr>
              <a:spcAft>
                <a:spcPts val="600"/>
              </a:spcAft>
            </a:pPr>
            <a:r>
              <a:rPr lang="en-US" sz="1200" b="1" dirty="0">
                <a:solidFill>
                  <a:schemeClr val="tx1">
                    <a:lumMod val="85000"/>
                    <a:lumOff val="15000"/>
                  </a:schemeClr>
                </a:solidFill>
              </a:rPr>
              <a:t>If we agree on Vision and Structure, Then</a:t>
            </a:r>
          </a:p>
        </p:txBody>
      </p:sp>
      <p:sp>
        <p:nvSpPr>
          <p:cNvPr id="10" name="Oval 9">
            <a:extLst>
              <a:ext uri="{FF2B5EF4-FFF2-40B4-BE49-F238E27FC236}">
                <a16:creationId xmlns:a16="http://schemas.microsoft.com/office/drawing/2014/main" id="{799CF2B2-5702-02FF-0B95-EA3CC7462981}"/>
              </a:ext>
            </a:extLst>
          </p:cNvPr>
          <p:cNvSpPr/>
          <p:nvPr/>
        </p:nvSpPr>
        <p:spPr>
          <a:xfrm>
            <a:off x="870968" y="2591737"/>
            <a:ext cx="1103226" cy="11032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08A5B5FB-4E28-5F75-A347-5F400F7EA766}"/>
              </a:ext>
            </a:extLst>
          </p:cNvPr>
          <p:cNvSpPr txBox="1"/>
          <p:nvPr/>
        </p:nvSpPr>
        <p:spPr>
          <a:xfrm>
            <a:off x="5702329" y="2559842"/>
            <a:ext cx="2025464" cy="1246495"/>
          </a:xfrm>
          <a:prstGeom prst="rect">
            <a:avLst/>
          </a:prstGeom>
          <a:noFill/>
        </p:spPr>
        <p:txBody>
          <a:bodyPr wrap="square" lIns="0" tIns="0" rIns="0" bIns="0" rtlCol="0">
            <a:spAutoFit/>
          </a:bodyPr>
          <a:lstStyle/>
          <a:p>
            <a:pPr>
              <a:spcAft>
                <a:spcPts val="600"/>
              </a:spcAft>
            </a:pPr>
            <a:r>
              <a:rPr lang="en-US" sz="1600" b="1" dirty="0">
                <a:solidFill>
                  <a:schemeClr val="tx1">
                    <a:lumMod val="85000"/>
                    <a:lumOff val="15000"/>
                  </a:schemeClr>
                </a:solidFill>
              </a:rPr>
              <a:t>Customer Validation</a:t>
            </a:r>
          </a:p>
          <a:p>
            <a:pPr>
              <a:spcAft>
                <a:spcPts val="600"/>
              </a:spcAft>
            </a:pPr>
            <a:r>
              <a:rPr lang="en-US" sz="1200" dirty="0">
                <a:solidFill>
                  <a:schemeClr val="tx1">
                    <a:lumMod val="85000"/>
                    <a:lumOff val="15000"/>
                  </a:schemeClr>
                </a:solidFill>
              </a:rPr>
              <a:t>Build initial pitch materials and conduct deep-dive interviews with 10 existing customers and 10 additional prospects</a:t>
            </a:r>
            <a:endParaRPr lang="en-US" sz="1200" b="1" dirty="0">
              <a:solidFill>
                <a:schemeClr val="tx1">
                  <a:lumMod val="85000"/>
                  <a:lumOff val="15000"/>
                </a:schemeClr>
              </a:solidFill>
            </a:endParaRPr>
          </a:p>
        </p:txBody>
      </p:sp>
      <p:sp>
        <p:nvSpPr>
          <p:cNvPr id="47" name="Oval 46">
            <a:extLst>
              <a:ext uri="{FF2B5EF4-FFF2-40B4-BE49-F238E27FC236}">
                <a16:creationId xmlns:a16="http://schemas.microsoft.com/office/drawing/2014/main" id="{4FD5786B-5FA9-D8C5-B93B-56537594B33A}"/>
              </a:ext>
            </a:extLst>
          </p:cNvPr>
          <p:cNvSpPr/>
          <p:nvPr/>
        </p:nvSpPr>
        <p:spPr>
          <a:xfrm>
            <a:off x="4421740" y="2591737"/>
            <a:ext cx="1103226" cy="11032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56E578CD-B5CC-CC81-C0F7-CF708B5DCDC6}"/>
              </a:ext>
            </a:extLst>
          </p:cNvPr>
          <p:cNvGrpSpPr/>
          <p:nvPr/>
        </p:nvGrpSpPr>
        <p:grpSpPr>
          <a:xfrm>
            <a:off x="8100044" y="2356337"/>
            <a:ext cx="3306051" cy="1569660"/>
            <a:chOff x="1367189" y="1904926"/>
            <a:chExt cx="3306051" cy="1569660"/>
          </a:xfrm>
        </p:grpSpPr>
        <p:sp>
          <p:nvSpPr>
            <p:cNvPr id="49" name="TextBox 48">
              <a:extLst>
                <a:ext uri="{FF2B5EF4-FFF2-40B4-BE49-F238E27FC236}">
                  <a16:creationId xmlns:a16="http://schemas.microsoft.com/office/drawing/2014/main" id="{C55ED2B2-845F-DA91-B5BF-A2799C33516D}"/>
                </a:ext>
              </a:extLst>
            </p:cNvPr>
            <p:cNvSpPr txBox="1"/>
            <p:nvPr/>
          </p:nvSpPr>
          <p:spPr>
            <a:xfrm>
              <a:off x="2647777" y="1904926"/>
              <a:ext cx="2025463" cy="1569660"/>
            </a:xfrm>
            <a:prstGeom prst="rect">
              <a:avLst/>
            </a:prstGeom>
            <a:noFill/>
          </p:spPr>
          <p:txBody>
            <a:bodyPr wrap="square" lIns="0" tIns="0" rIns="0" bIns="0" rtlCol="0">
              <a:spAutoFit/>
            </a:bodyPr>
            <a:lstStyle/>
            <a:p>
              <a:pPr>
                <a:spcAft>
                  <a:spcPts val="600"/>
                </a:spcAft>
              </a:pPr>
              <a:r>
                <a:rPr lang="en-US" sz="1600" b="1" dirty="0">
                  <a:solidFill>
                    <a:schemeClr val="tx1">
                      <a:lumMod val="85000"/>
                      <a:lumOff val="15000"/>
                    </a:schemeClr>
                  </a:solidFill>
                </a:rPr>
                <a:t>Review Customer Interviews</a:t>
              </a:r>
            </a:p>
            <a:p>
              <a:pPr>
                <a:spcAft>
                  <a:spcPts val="600"/>
                </a:spcAft>
              </a:pPr>
              <a:r>
                <a:rPr lang="en-US" sz="1200" dirty="0">
                  <a:solidFill>
                    <a:schemeClr val="tx1">
                      <a:lumMod val="85000"/>
                      <a:lumOff val="15000"/>
                    </a:schemeClr>
                  </a:solidFill>
                </a:rPr>
                <a:t>Go / no-go based on customer feedback.</a:t>
              </a:r>
            </a:p>
            <a:p>
              <a:pPr>
                <a:spcAft>
                  <a:spcPts val="600"/>
                </a:spcAft>
              </a:pPr>
              <a:r>
                <a:rPr lang="en-US" sz="1200" b="1" dirty="0">
                  <a:solidFill>
                    <a:schemeClr val="tx1">
                      <a:lumMod val="85000"/>
                      <a:lumOff val="15000"/>
                    </a:schemeClr>
                  </a:solidFill>
                </a:rPr>
                <a:t>If customer reviews are positive for the solution and approach, then</a:t>
              </a:r>
            </a:p>
          </p:txBody>
        </p:sp>
        <p:sp>
          <p:nvSpPr>
            <p:cNvPr id="50" name="Oval 49">
              <a:extLst>
                <a:ext uri="{FF2B5EF4-FFF2-40B4-BE49-F238E27FC236}">
                  <a16:creationId xmlns:a16="http://schemas.microsoft.com/office/drawing/2014/main" id="{7FF1F3F4-9236-629D-0DE3-F4EC7FCB9DC7}"/>
                </a:ext>
              </a:extLst>
            </p:cNvPr>
            <p:cNvSpPr/>
            <p:nvPr/>
          </p:nvSpPr>
          <p:spPr>
            <a:xfrm>
              <a:off x="1367189" y="2140326"/>
              <a:ext cx="1103226" cy="11032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0" name="Group 59">
            <a:extLst>
              <a:ext uri="{FF2B5EF4-FFF2-40B4-BE49-F238E27FC236}">
                <a16:creationId xmlns:a16="http://schemas.microsoft.com/office/drawing/2014/main" id="{10CFC8DE-48BE-2707-656D-CA4CA93D30A2}"/>
              </a:ext>
            </a:extLst>
          </p:cNvPr>
          <p:cNvGrpSpPr/>
          <p:nvPr/>
        </p:nvGrpSpPr>
        <p:grpSpPr>
          <a:xfrm>
            <a:off x="2037592" y="4415501"/>
            <a:ext cx="8116817" cy="1103226"/>
            <a:chOff x="182259" y="4269209"/>
            <a:chExt cx="8116817" cy="1103226"/>
          </a:xfrm>
        </p:grpSpPr>
        <p:grpSp>
          <p:nvGrpSpPr>
            <p:cNvPr id="51" name="Group 50">
              <a:extLst>
                <a:ext uri="{FF2B5EF4-FFF2-40B4-BE49-F238E27FC236}">
                  <a16:creationId xmlns:a16="http://schemas.microsoft.com/office/drawing/2014/main" id="{D7206462-7C13-A148-ADD1-ECE747E3D8BA}"/>
                </a:ext>
              </a:extLst>
            </p:cNvPr>
            <p:cNvGrpSpPr/>
            <p:nvPr/>
          </p:nvGrpSpPr>
          <p:grpSpPr>
            <a:xfrm>
              <a:off x="182259" y="4269209"/>
              <a:ext cx="3776592" cy="1103226"/>
              <a:chOff x="980185" y="2140326"/>
              <a:chExt cx="3776592" cy="1103226"/>
            </a:xfrm>
          </p:grpSpPr>
          <p:sp>
            <p:nvSpPr>
              <p:cNvPr id="52" name="TextBox 51">
                <a:extLst>
                  <a:ext uri="{FF2B5EF4-FFF2-40B4-BE49-F238E27FC236}">
                    <a16:creationId xmlns:a16="http://schemas.microsoft.com/office/drawing/2014/main" id="{623E3DCA-806A-8A8B-8CD1-539A1A84CAD0}"/>
                  </a:ext>
                </a:extLst>
              </p:cNvPr>
              <p:cNvSpPr txBox="1"/>
              <p:nvPr/>
            </p:nvSpPr>
            <p:spPr>
              <a:xfrm>
                <a:off x="2260773" y="2220734"/>
                <a:ext cx="2496004" cy="877163"/>
              </a:xfrm>
              <a:prstGeom prst="rect">
                <a:avLst/>
              </a:prstGeom>
              <a:noFill/>
            </p:spPr>
            <p:txBody>
              <a:bodyPr wrap="square" lIns="0" tIns="0" rIns="0" bIns="0" rtlCol="0">
                <a:spAutoFit/>
              </a:bodyPr>
              <a:lstStyle/>
              <a:p>
                <a:pPr>
                  <a:spcAft>
                    <a:spcPts val="600"/>
                  </a:spcAft>
                </a:pPr>
                <a:r>
                  <a:rPr lang="en-US" sz="1600" b="1" dirty="0">
                    <a:solidFill>
                      <a:schemeClr val="tx1">
                        <a:lumMod val="85000"/>
                        <a:lumOff val="15000"/>
                      </a:schemeClr>
                    </a:solidFill>
                  </a:rPr>
                  <a:t>Build MVP Specifications</a:t>
                </a:r>
              </a:p>
              <a:p>
                <a:pPr>
                  <a:spcAft>
                    <a:spcPts val="600"/>
                  </a:spcAft>
                </a:pPr>
                <a:r>
                  <a:rPr lang="en-US" sz="1200" dirty="0">
                    <a:solidFill>
                      <a:schemeClr val="tx1">
                        <a:lumMod val="85000"/>
                        <a:lumOff val="15000"/>
                      </a:schemeClr>
                    </a:solidFill>
                  </a:rPr>
                  <a:t>Translate our validated customer needs into a detailed technical and product specification document.</a:t>
                </a:r>
                <a:endParaRPr lang="en-US" sz="1200" b="1" dirty="0">
                  <a:solidFill>
                    <a:schemeClr val="tx1">
                      <a:lumMod val="85000"/>
                      <a:lumOff val="15000"/>
                    </a:schemeClr>
                  </a:solidFill>
                </a:endParaRPr>
              </a:p>
            </p:txBody>
          </p:sp>
          <p:sp>
            <p:nvSpPr>
              <p:cNvPr id="53" name="Oval 52">
                <a:extLst>
                  <a:ext uri="{FF2B5EF4-FFF2-40B4-BE49-F238E27FC236}">
                    <a16:creationId xmlns:a16="http://schemas.microsoft.com/office/drawing/2014/main" id="{A3AFABB8-2B4D-EA5A-EC3E-4A0A96A0E49E}"/>
                  </a:ext>
                </a:extLst>
              </p:cNvPr>
              <p:cNvSpPr/>
              <p:nvPr/>
            </p:nvSpPr>
            <p:spPr>
              <a:xfrm>
                <a:off x="980185" y="2140326"/>
                <a:ext cx="1103226" cy="11032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5B5EE05C-93DC-E897-B296-89F5FD1E0192}"/>
                </a:ext>
              </a:extLst>
            </p:cNvPr>
            <p:cNvGrpSpPr/>
            <p:nvPr/>
          </p:nvGrpSpPr>
          <p:grpSpPr>
            <a:xfrm>
              <a:off x="4349167" y="4269209"/>
              <a:ext cx="3949909" cy="1103226"/>
              <a:chOff x="1367189" y="2140326"/>
              <a:chExt cx="3949909" cy="1103226"/>
            </a:xfrm>
          </p:grpSpPr>
          <p:sp>
            <p:nvSpPr>
              <p:cNvPr id="55" name="TextBox 54">
                <a:extLst>
                  <a:ext uri="{FF2B5EF4-FFF2-40B4-BE49-F238E27FC236}">
                    <a16:creationId xmlns:a16="http://schemas.microsoft.com/office/drawing/2014/main" id="{36616D51-3762-75BD-C64E-746B7AA76895}"/>
                  </a:ext>
                </a:extLst>
              </p:cNvPr>
              <p:cNvSpPr txBox="1"/>
              <p:nvPr/>
            </p:nvSpPr>
            <p:spPr>
              <a:xfrm>
                <a:off x="2647777" y="2237280"/>
                <a:ext cx="2669321" cy="877163"/>
              </a:xfrm>
              <a:prstGeom prst="rect">
                <a:avLst/>
              </a:prstGeom>
              <a:noFill/>
            </p:spPr>
            <p:txBody>
              <a:bodyPr wrap="square" lIns="0" tIns="0" rIns="0" bIns="0" rtlCol="0">
                <a:spAutoFit/>
              </a:bodyPr>
              <a:lstStyle/>
              <a:p>
                <a:pPr>
                  <a:spcAft>
                    <a:spcPts val="600"/>
                  </a:spcAft>
                </a:pPr>
                <a:r>
                  <a:rPr lang="en-US" sz="1600" b="1" dirty="0">
                    <a:solidFill>
                      <a:schemeClr val="tx1">
                        <a:lumMod val="85000"/>
                        <a:lumOff val="15000"/>
                      </a:schemeClr>
                    </a:solidFill>
                  </a:rPr>
                  <a:t>Formalize the Business Plan</a:t>
                </a:r>
              </a:p>
              <a:p>
                <a:pPr>
                  <a:spcAft>
                    <a:spcPts val="600"/>
                  </a:spcAft>
                </a:pPr>
                <a:r>
                  <a:rPr lang="en-US" sz="1200" dirty="0">
                    <a:solidFill>
                      <a:schemeClr val="tx1">
                        <a:lumMod val="85000"/>
                        <a:lumOff val="15000"/>
                      </a:schemeClr>
                    </a:solidFill>
                  </a:rPr>
                  <a:t>With validated data in hand, develop a detailed financial model, staffing plan, and operational strategy.</a:t>
                </a:r>
                <a:endParaRPr lang="en-US" sz="1200" b="1" dirty="0">
                  <a:solidFill>
                    <a:schemeClr val="tx1">
                      <a:lumMod val="85000"/>
                      <a:lumOff val="15000"/>
                    </a:schemeClr>
                  </a:solidFill>
                </a:endParaRPr>
              </a:p>
            </p:txBody>
          </p:sp>
          <p:sp>
            <p:nvSpPr>
              <p:cNvPr id="56" name="Oval 55">
                <a:extLst>
                  <a:ext uri="{FF2B5EF4-FFF2-40B4-BE49-F238E27FC236}">
                    <a16:creationId xmlns:a16="http://schemas.microsoft.com/office/drawing/2014/main" id="{FDDEA02B-6B34-EE7D-C6E9-E98104702A2A}"/>
                  </a:ext>
                </a:extLst>
              </p:cNvPr>
              <p:cNvSpPr/>
              <p:nvPr/>
            </p:nvSpPr>
            <p:spPr>
              <a:xfrm>
                <a:off x="1367189" y="2140326"/>
                <a:ext cx="1103226" cy="11032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62" name="Graphic 61">
            <a:extLst>
              <a:ext uri="{FF2B5EF4-FFF2-40B4-BE49-F238E27FC236}">
                <a16:creationId xmlns:a16="http://schemas.microsoft.com/office/drawing/2014/main" id="{7CD1C5FD-9EA5-B8D8-C7B9-E2931EA8E9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342" y="2825111"/>
            <a:ext cx="636478" cy="636478"/>
          </a:xfrm>
          <a:prstGeom prst="rect">
            <a:avLst/>
          </a:prstGeom>
        </p:spPr>
      </p:pic>
      <p:pic>
        <p:nvPicPr>
          <p:cNvPr id="64" name="Graphic 63">
            <a:extLst>
              <a:ext uri="{FF2B5EF4-FFF2-40B4-BE49-F238E27FC236}">
                <a16:creationId xmlns:a16="http://schemas.microsoft.com/office/drawing/2014/main" id="{197718BE-CAC0-E777-96CC-607915052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4793" y="2844832"/>
            <a:ext cx="617121" cy="597037"/>
          </a:xfrm>
          <a:prstGeom prst="rect">
            <a:avLst/>
          </a:prstGeom>
        </p:spPr>
      </p:pic>
      <p:pic>
        <p:nvPicPr>
          <p:cNvPr id="66" name="Graphic 65">
            <a:extLst>
              <a:ext uri="{FF2B5EF4-FFF2-40B4-BE49-F238E27FC236}">
                <a16:creationId xmlns:a16="http://schemas.microsoft.com/office/drawing/2014/main" id="{63050E74-07D4-AE5F-2017-73ACAE415C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97464" y="2886344"/>
            <a:ext cx="570925" cy="524128"/>
          </a:xfrm>
          <a:prstGeom prst="rect">
            <a:avLst/>
          </a:prstGeom>
        </p:spPr>
      </p:pic>
      <p:pic>
        <p:nvPicPr>
          <p:cNvPr id="68" name="Graphic 67">
            <a:extLst>
              <a:ext uri="{FF2B5EF4-FFF2-40B4-BE49-F238E27FC236}">
                <a16:creationId xmlns:a16="http://schemas.microsoft.com/office/drawing/2014/main" id="{60EF7376-C891-59B4-40D5-95BC1C8B4C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8879" y="4736687"/>
            <a:ext cx="595971" cy="555778"/>
          </a:xfrm>
          <a:prstGeom prst="rect">
            <a:avLst/>
          </a:prstGeom>
        </p:spPr>
      </p:pic>
      <p:pic>
        <p:nvPicPr>
          <p:cNvPr id="70" name="Graphic 69">
            <a:extLst>
              <a:ext uri="{FF2B5EF4-FFF2-40B4-BE49-F238E27FC236}">
                <a16:creationId xmlns:a16="http://schemas.microsoft.com/office/drawing/2014/main" id="{E56283B4-8CE1-D6A7-D05A-76D8594D9F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50112" y="4689794"/>
            <a:ext cx="568226" cy="564307"/>
          </a:xfrm>
          <a:prstGeom prst="rect">
            <a:avLst/>
          </a:prstGeom>
        </p:spPr>
      </p:pic>
    </p:spTree>
    <p:extLst>
      <p:ext uri="{BB962C8B-B14F-4D97-AF65-F5344CB8AC3E}">
        <p14:creationId xmlns:p14="http://schemas.microsoft.com/office/powerpoint/2010/main" val="2711786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598781B5-D4A9-CAFA-7BCE-390D02F108AB}"/>
              </a:ext>
            </a:extLst>
          </p:cNvPr>
          <p:cNvSpPr/>
          <p:nvPr/>
        </p:nvSpPr>
        <p:spPr>
          <a:xfrm>
            <a:off x="755714" y="1600200"/>
            <a:ext cx="5220000" cy="4625500"/>
          </a:xfrm>
          <a:prstGeom prst="roundRect">
            <a:avLst>
              <a:gd name="adj" fmla="val 2191"/>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022C17AD-8734-DBC2-8CFC-FE79D760C235}"/>
              </a:ext>
            </a:extLst>
          </p:cNvPr>
          <p:cNvSpPr/>
          <p:nvPr/>
        </p:nvSpPr>
        <p:spPr>
          <a:xfrm>
            <a:off x="6216286" y="1600200"/>
            <a:ext cx="5220000" cy="2191580"/>
          </a:xfrm>
          <a:prstGeom prst="roundRect">
            <a:avLst>
              <a:gd name="adj" fmla="val 3929"/>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1B03116-E050-DE7C-EFC7-09C5CB65EF16}"/>
              </a:ext>
            </a:extLst>
          </p:cNvPr>
          <p:cNvSpPr txBox="1"/>
          <p:nvPr/>
        </p:nvSpPr>
        <p:spPr>
          <a:xfrm>
            <a:off x="569263" y="586021"/>
            <a:ext cx="7410427" cy="523220"/>
          </a:xfrm>
          <a:prstGeom prst="rect">
            <a:avLst/>
          </a:prstGeom>
          <a:noFill/>
        </p:spPr>
        <p:txBody>
          <a:bodyPr wrap="none" rtlCol="0">
            <a:spAutoFit/>
          </a:bodyPr>
          <a:lstStyle/>
          <a:p>
            <a:r>
              <a:rPr lang="en-US" sz="2800" dirty="0">
                <a:solidFill>
                  <a:srgbClr val="0B133C"/>
                </a:solidFill>
              </a:rPr>
              <a:t>A Massive, Growing, and Underserved Market</a:t>
            </a:r>
            <a:endParaRPr lang="en-IN" dirty="0">
              <a:solidFill>
                <a:srgbClr val="0B133C"/>
              </a:solidFill>
            </a:endParaRPr>
          </a:p>
        </p:txBody>
      </p:sp>
      <p:pic>
        <p:nvPicPr>
          <p:cNvPr id="6" name="Graphic 5">
            <a:extLst>
              <a:ext uri="{FF2B5EF4-FFF2-40B4-BE49-F238E27FC236}">
                <a16:creationId xmlns:a16="http://schemas.microsoft.com/office/drawing/2014/main" id="{97165685-0732-49F4-B674-F850D36E60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6800" y="579672"/>
            <a:ext cx="1665937" cy="411584"/>
          </a:xfrm>
          <a:prstGeom prst="rect">
            <a:avLst/>
          </a:prstGeom>
        </p:spPr>
      </p:pic>
      <p:sp>
        <p:nvSpPr>
          <p:cNvPr id="36" name="TextBox 35">
            <a:extLst>
              <a:ext uri="{FF2B5EF4-FFF2-40B4-BE49-F238E27FC236}">
                <a16:creationId xmlns:a16="http://schemas.microsoft.com/office/drawing/2014/main" id="{5FB34543-4F98-F780-37E4-5372B7F2E491}"/>
              </a:ext>
            </a:extLst>
          </p:cNvPr>
          <p:cNvSpPr txBox="1"/>
          <p:nvPr/>
        </p:nvSpPr>
        <p:spPr>
          <a:xfrm>
            <a:off x="569263" y="308240"/>
            <a:ext cx="2786340" cy="369332"/>
          </a:xfrm>
          <a:prstGeom prst="rect">
            <a:avLst/>
          </a:prstGeom>
          <a:noFill/>
        </p:spPr>
        <p:txBody>
          <a:bodyPr wrap="none" rtlCol="0" anchor="b">
            <a:spAutoFit/>
          </a:bodyPr>
          <a:lstStyle/>
          <a:p>
            <a:r>
              <a:rPr lang="en-IN" b="1" dirty="0">
                <a:solidFill>
                  <a:srgbClr val="E66D25"/>
                </a:solidFill>
              </a:rPr>
              <a:t>The Market Opportunity</a:t>
            </a:r>
            <a:endParaRPr lang="en-IN" dirty="0">
              <a:solidFill>
                <a:srgbClr val="E66D25"/>
              </a:solidFill>
            </a:endParaRPr>
          </a:p>
        </p:txBody>
      </p:sp>
      <p:sp>
        <p:nvSpPr>
          <p:cNvPr id="7" name="Rectangle 6">
            <a:extLst>
              <a:ext uri="{FF2B5EF4-FFF2-40B4-BE49-F238E27FC236}">
                <a16:creationId xmlns:a16="http://schemas.microsoft.com/office/drawing/2014/main" id="{8BD9921E-6C3B-67B1-6104-09A15A3CB67E}"/>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a:extLst>
              <a:ext uri="{FF2B5EF4-FFF2-40B4-BE49-F238E27FC236}">
                <a16:creationId xmlns:a16="http://schemas.microsoft.com/office/drawing/2014/main" id="{06C47E8E-5404-0A75-93F9-298BB9AC812B}"/>
              </a:ext>
            </a:extLst>
          </p:cNvPr>
          <p:cNvSpPr/>
          <p:nvPr/>
        </p:nvSpPr>
        <p:spPr>
          <a:xfrm>
            <a:off x="1390171" y="2907486"/>
            <a:ext cx="3663158" cy="2049566"/>
          </a:xfrm>
          <a:custGeom>
            <a:avLst/>
            <a:gdLst>
              <a:gd name="connsiteX0" fmla="*/ 4889500 w 4889500"/>
              <a:gd name="connsiteY0" fmla="*/ 0 h 3225929"/>
              <a:gd name="connsiteX1" fmla="*/ 4889500 w 4889500"/>
              <a:gd name="connsiteY1" fmla="*/ 3225929 h 3225929"/>
              <a:gd name="connsiteX2" fmla="*/ 0 w 4889500"/>
              <a:gd name="connsiteY2" fmla="*/ 3225929 h 3225929"/>
              <a:gd name="connsiteX3" fmla="*/ 0 w 4889500"/>
              <a:gd name="connsiteY3" fmla="*/ 2134902 h 3225929"/>
              <a:gd name="connsiteX4" fmla="*/ 241138 w 4889500"/>
              <a:gd name="connsiteY4" fmla="*/ 2124545 h 3225929"/>
              <a:gd name="connsiteX5" fmla="*/ 4822269 w 4889500"/>
              <a:gd name="connsiteY5" fmla="*/ 112226 h 3225929"/>
              <a:gd name="connsiteX6" fmla="*/ 4889500 w 4889500"/>
              <a:gd name="connsiteY6" fmla="*/ 0 h 322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9500" h="3225929">
                <a:moveTo>
                  <a:pt x="4889500" y="0"/>
                </a:moveTo>
                <a:lnTo>
                  <a:pt x="4889500" y="3225929"/>
                </a:lnTo>
                <a:lnTo>
                  <a:pt x="0" y="3225929"/>
                </a:lnTo>
                <a:lnTo>
                  <a:pt x="0" y="2134902"/>
                </a:lnTo>
                <a:lnTo>
                  <a:pt x="241138" y="2124545"/>
                </a:lnTo>
                <a:cubicBezTo>
                  <a:pt x="2356894" y="2003185"/>
                  <a:pt x="4116371" y="1201130"/>
                  <a:pt x="4822269" y="112226"/>
                </a:cubicBezTo>
                <a:lnTo>
                  <a:pt x="4889500" y="0"/>
                </a:lnTo>
                <a:close/>
              </a:path>
            </a:pathLst>
          </a:cu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7" name="Rectangle 16">
            <a:extLst>
              <a:ext uri="{FF2B5EF4-FFF2-40B4-BE49-F238E27FC236}">
                <a16:creationId xmlns:a16="http://schemas.microsoft.com/office/drawing/2014/main" id="{89E551D5-1BA1-B132-626F-352917A3DC88}"/>
              </a:ext>
            </a:extLst>
          </p:cNvPr>
          <p:cNvSpPr/>
          <p:nvPr/>
        </p:nvSpPr>
        <p:spPr>
          <a:xfrm>
            <a:off x="1390171" y="2704326"/>
            <a:ext cx="3818299" cy="2252725"/>
          </a:xfrm>
          <a:custGeom>
            <a:avLst/>
            <a:gdLst>
              <a:gd name="connsiteX0" fmla="*/ 0 w 4889500"/>
              <a:gd name="connsiteY0" fmla="*/ 0 h 3467100"/>
              <a:gd name="connsiteX1" fmla="*/ 4889500 w 4889500"/>
              <a:gd name="connsiteY1" fmla="*/ 0 h 3467100"/>
              <a:gd name="connsiteX2" fmla="*/ 4889500 w 4889500"/>
              <a:gd name="connsiteY2" fmla="*/ 3467100 h 3467100"/>
              <a:gd name="connsiteX3" fmla="*/ 0 w 4889500"/>
              <a:gd name="connsiteY3" fmla="*/ 3467100 h 3467100"/>
              <a:gd name="connsiteX4" fmla="*/ 0 w 4889500"/>
              <a:gd name="connsiteY4" fmla="*/ 0 h 3467100"/>
              <a:gd name="connsiteX0" fmla="*/ 4889500 w 4980940"/>
              <a:gd name="connsiteY0" fmla="*/ 0 h 3467100"/>
              <a:gd name="connsiteX1" fmla="*/ 4889500 w 4980940"/>
              <a:gd name="connsiteY1" fmla="*/ 3467100 h 3467100"/>
              <a:gd name="connsiteX2" fmla="*/ 0 w 4980940"/>
              <a:gd name="connsiteY2" fmla="*/ 3467100 h 3467100"/>
              <a:gd name="connsiteX3" fmla="*/ 0 w 4980940"/>
              <a:gd name="connsiteY3" fmla="*/ 0 h 3467100"/>
              <a:gd name="connsiteX4" fmla="*/ 4980940 w 4980940"/>
              <a:gd name="connsiteY4" fmla="*/ 91440 h 3467100"/>
              <a:gd name="connsiteX0" fmla="*/ 4889500 w 4889500"/>
              <a:gd name="connsiteY0" fmla="*/ 0 h 3467100"/>
              <a:gd name="connsiteX1" fmla="*/ 4889500 w 4889500"/>
              <a:gd name="connsiteY1" fmla="*/ 3467100 h 3467100"/>
              <a:gd name="connsiteX2" fmla="*/ 0 w 4889500"/>
              <a:gd name="connsiteY2" fmla="*/ 3467100 h 3467100"/>
              <a:gd name="connsiteX3" fmla="*/ 0 w 4889500"/>
              <a:gd name="connsiteY3" fmla="*/ 0 h 3467100"/>
              <a:gd name="connsiteX0" fmla="*/ 4889500 w 4889500"/>
              <a:gd name="connsiteY0" fmla="*/ 3467100 h 3467100"/>
              <a:gd name="connsiteX1" fmla="*/ 0 w 4889500"/>
              <a:gd name="connsiteY1" fmla="*/ 3467100 h 3467100"/>
              <a:gd name="connsiteX2" fmla="*/ 0 w 4889500"/>
              <a:gd name="connsiteY2" fmla="*/ 0 h 3467100"/>
            </a:gdLst>
            <a:ahLst/>
            <a:cxnLst>
              <a:cxn ang="0">
                <a:pos x="connsiteX0" y="connsiteY0"/>
              </a:cxn>
              <a:cxn ang="0">
                <a:pos x="connsiteX1" y="connsiteY1"/>
              </a:cxn>
              <a:cxn ang="0">
                <a:pos x="connsiteX2" y="connsiteY2"/>
              </a:cxn>
            </a:cxnLst>
            <a:rect l="l" t="t" r="r" b="b"/>
            <a:pathLst>
              <a:path w="4889500" h="3467100">
                <a:moveTo>
                  <a:pt x="4889500" y="3467100"/>
                </a:moveTo>
                <a:lnTo>
                  <a:pt x="0" y="3467100"/>
                </a:lnTo>
                <a:lnTo>
                  <a:pt x="0" y="0"/>
                </a:lnTo>
              </a:path>
            </a:pathLst>
          </a:custGeom>
          <a:noFill/>
          <a:ln>
            <a:solidFill>
              <a:srgbClr val="0B13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a:t>
            </a:r>
          </a:p>
        </p:txBody>
      </p:sp>
      <p:sp>
        <p:nvSpPr>
          <p:cNvPr id="23" name="Freeform: Shape 22">
            <a:extLst>
              <a:ext uri="{FF2B5EF4-FFF2-40B4-BE49-F238E27FC236}">
                <a16:creationId xmlns:a16="http://schemas.microsoft.com/office/drawing/2014/main" id="{3912D4DD-009B-02E7-C97B-3BEBA3520B03}"/>
              </a:ext>
            </a:extLst>
          </p:cNvPr>
          <p:cNvSpPr/>
          <p:nvPr/>
        </p:nvSpPr>
        <p:spPr>
          <a:xfrm>
            <a:off x="1756870" y="2965295"/>
            <a:ext cx="2995260" cy="1037964"/>
          </a:xfrm>
          <a:custGeom>
            <a:avLst/>
            <a:gdLst>
              <a:gd name="connsiteX0" fmla="*/ 4889500 w 4889500"/>
              <a:gd name="connsiteY0" fmla="*/ 0 h 3225929"/>
              <a:gd name="connsiteX1" fmla="*/ 4889500 w 4889500"/>
              <a:gd name="connsiteY1" fmla="*/ 3225929 h 3225929"/>
              <a:gd name="connsiteX2" fmla="*/ 0 w 4889500"/>
              <a:gd name="connsiteY2" fmla="*/ 3225929 h 3225929"/>
              <a:gd name="connsiteX3" fmla="*/ 0 w 4889500"/>
              <a:gd name="connsiteY3" fmla="*/ 2134902 h 3225929"/>
              <a:gd name="connsiteX4" fmla="*/ 241138 w 4889500"/>
              <a:gd name="connsiteY4" fmla="*/ 2124545 h 3225929"/>
              <a:gd name="connsiteX5" fmla="*/ 4822269 w 4889500"/>
              <a:gd name="connsiteY5" fmla="*/ 112226 h 3225929"/>
              <a:gd name="connsiteX6" fmla="*/ 4889500 w 4889500"/>
              <a:gd name="connsiteY6" fmla="*/ 0 h 3225929"/>
              <a:gd name="connsiteX0" fmla="*/ 4889500 w 4980940"/>
              <a:gd name="connsiteY0" fmla="*/ 3225929 h 3331265"/>
              <a:gd name="connsiteX1" fmla="*/ 0 w 4980940"/>
              <a:gd name="connsiteY1" fmla="*/ 3225929 h 3331265"/>
              <a:gd name="connsiteX2" fmla="*/ 0 w 4980940"/>
              <a:gd name="connsiteY2" fmla="*/ 2134902 h 3331265"/>
              <a:gd name="connsiteX3" fmla="*/ 241138 w 4980940"/>
              <a:gd name="connsiteY3" fmla="*/ 2124545 h 3331265"/>
              <a:gd name="connsiteX4" fmla="*/ 4822269 w 4980940"/>
              <a:gd name="connsiteY4" fmla="*/ 112226 h 3331265"/>
              <a:gd name="connsiteX5" fmla="*/ 4889500 w 4980940"/>
              <a:gd name="connsiteY5" fmla="*/ 0 h 3331265"/>
              <a:gd name="connsiteX6" fmla="*/ 4980940 w 4980940"/>
              <a:gd name="connsiteY6" fmla="*/ 3331265 h 3331265"/>
              <a:gd name="connsiteX0" fmla="*/ 4889500 w 4889500"/>
              <a:gd name="connsiteY0" fmla="*/ 3225929 h 3225929"/>
              <a:gd name="connsiteX1" fmla="*/ 0 w 4889500"/>
              <a:gd name="connsiteY1" fmla="*/ 3225929 h 3225929"/>
              <a:gd name="connsiteX2" fmla="*/ 0 w 4889500"/>
              <a:gd name="connsiteY2" fmla="*/ 2134902 h 3225929"/>
              <a:gd name="connsiteX3" fmla="*/ 241138 w 4889500"/>
              <a:gd name="connsiteY3" fmla="*/ 2124545 h 3225929"/>
              <a:gd name="connsiteX4" fmla="*/ 4822269 w 4889500"/>
              <a:gd name="connsiteY4" fmla="*/ 112226 h 3225929"/>
              <a:gd name="connsiteX5" fmla="*/ 4889500 w 4889500"/>
              <a:gd name="connsiteY5" fmla="*/ 0 h 3225929"/>
              <a:gd name="connsiteX0" fmla="*/ 0 w 4889500"/>
              <a:gd name="connsiteY0" fmla="*/ 3225929 h 3225929"/>
              <a:gd name="connsiteX1" fmla="*/ 0 w 4889500"/>
              <a:gd name="connsiteY1" fmla="*/ 2134902 h 3225929"/>
              <a:gd name="connsiteX2" fmla="*/ 241138 w 4889500"/>
              <a:gd name="connsiteY2" fmla="*/ 2124545 h 3225929"/>
              <a:gd name="connsiteX3" fmla="*/ 4822269 w 4889500"/>
              <a:gd name="connsiteY3" fmla="*/ 112226 h 3225929"/>
              <a:gd name="connsiteX4" fmla="*/ 4889500 w 4889500"/>
              <a:gd name="connsiteY4" fmla="*/ 0 h 3225929"/>
              <a:gd name="connsiteX0" fmla="*/ 0 w 4822269"/>
              <a:gd name="connsiteY0" fmla="*/ 3113703 h 3113703"/>
              <a:gd name="connsiteX1" fmla="*/ 0 w 4822269"/>
              <a:gd name="connsiteY1" fmla="*/ 2022676 h 3113703"/>
              <a:gd name="connsiteX2" fmla="*/ 241138 w 4822269"/>
              <a:gd name="connsiteY2" fmla="*/ 2012319 h 3113703"/>
              <a:gd name="connsiteX3" fmla="*/ 4822269 w 4822269"/>
              <a:gd name="connsiteY3" fmla="*/ 0 h 3113703"/>
              <a:gd name="connsiteX0" fmla="*/ 0 w 4822269"/>
              <a:gd name="connsiteY0" fmla="*/ 3113703 h 3113703"/>
              <a:gd name="connsiteX1" fmla="*/ 241138 w 4822269"/>
              <a:gd name="connsiteY1" fmla="*/ 2012319 h 3113703"/>
              <a:gd name="connsiteX2" fmla="*/ 4822269 w 4822269"/>
              <a:gd name="connsiteY2" fmla="*/ 0 h 3113703"/>
              <a:gd name="connsiteX0" fmla="*/ 0 w 4581131"/>
              <a:gd name="connsiteY0" fmla="*/ 2012319 h 2012319"/>
              <a:gd name="connsiteX1" fmla="*/ 4581131 w 4581131"/>
              <a:gd name="connsiteY1" fmla="*/ 0 h 2012319"/>
            </a:gdLst>
            <a:ahLst/>
            <a:cxnLst>
              <a:cxn ang="0">
                <a:pos x="connsiteX0" y="connsiteY0"/>
              </a:cxn>
              <a:cxn ang="0">
                <a:pos x="connsiteX1" y="connsiteY1"/>
              </a:cxn>
            </a:cxnLst>
            <a:rect l="l" t="t" r="r" b="b"/>
            <a:pathLst>
              <a:path w="4581131" h="2012319">
                <a:moveTo>
                  <a:pt x="0" y="2012319"/>
                </a:moveTo>
                <a:cubicBezTo>
                  <a:pt x="2115756" y="1890959"/>
                  <a:pt x="3875233" y="1088904"/>
                  <a:pt x="4581131" y="0"/>
                </a:cubicBezTo>
              </a:path>
            </a:pathLst>
          </a:custGeom>
          <a:noFill/>
          <a:ln w="28575">
            <a:solidFill>
              <a:srgbClr val="0B133C"/>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TextBox 29">
            <a:extLst>
              <a:ext uri="{FF2B5EF4-FFF2-40B4-BE49-F238E27FC236}">
                <a16:creationId xmlns:a16="http://schemas.microsoft.com/office/drawing/2014/main" id="{9360F53C-9FC1-2286-948C-152EDAB202AE}"/>
              </a:ext>
            </a:extLst>
          </p:cNvPr>
          <p:cNvSpPr txBox="1"/>
          <p:nvPr/>
        </p:nvSpPr>
        <p:spPr>
          <a:xfrm>
            <a:off x="4687711" y="5034940"/>
            <a:ext cx="474688" cy="240349"/>
          </a:xfrm>
          <a:prstGeom prst="rect">
            <a:avLst/>
          </a:prstGeom>
          <a:noFill/>
        </p:spPr>
        <p:txBody>
          <a:bodyPr wrap="none" rtlCol="0">
            <a:spAutoFit/>
          </a:bodyPr>
          <a:lstStyle/>
          <a:p>
            <a:r>
              <a:rPr lang="en-US" sz="1400" b="1" dirty="0">
                <a:solidFill>
                  <a:srgbClr val="0B133C"/>
                </a:solidFill>
              </a:rPr>
              <a:t>2025</a:t>
            </a:r>
            <a:endParaRPr lang="en-IN" sz="1050" b="1" dirty="0">
              <a:solidFill>
                <a:srgbClr val="0B133C"/>
              </a:solidFill>
            </a:endParaRPr>
          </a:p>
        </p:txBody>
      </p:sp>
      <p:sp>
        <p:nvSpPr>
          <p:cNvPr id="33" name="Rectangle: Rounded Corners 32">
            <a:extLst>
              <a:ext uri="{FF2B5EF4-FFF2-40B4-BE49-F238E27FC236}">
                <a16:creationId xmlns:a16="http://schemas.microsoft.com/office/drawing/2014/main" id="{695C7B1C-4F92-8097-2C11-2318793A3194}"/>
              </a:ext>
            </a:extLst>
          </p:cNvPr>
          <p:cNvSpPr/>
          <p:nvPr/>
        </p:nvSpPr>
        <p:spPr>
          <a:xfrm>
            <a:off x="1941760" y="1464531"/>
            <a:ext cx="2847908" cy="369332"/>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Market Size &amp; Growth</a:t>
            </a:r>
            <a:endParaRPr lang="en-IN" sz="1600" dirty="0"/>
          </a:p>
        </p:txBody>
      </p:sp>
      <p:sp>
        <p:nvSpPr>
          <p:cNvPr id="34" name="Rectangle: Rounded Corners 33">
            <a:extLst>
              <a:ext uri="{FF2B5EF4-FFF2-40B4-BE49-F238E27FC236}">
                <a16:creationId xmlns:a16="http://schemas.microsoft.com/office/drawing/2014/main" id="{14D78EF5-3132-81F7-982F-2B0662AAB1A1}"/>
              </a:ext>
            </a:extLst>
          </p:cNvPr>
          <p:cNvSpPr/>
          <p:nvPr/>
        </p:nvSpPr>
        <p:spPr>
          <a:xfrm>
            <a:off x="7402332" y="1464531"/>
            <a:ext cx="2847908" cy="369332"/>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Our Sweet Spot (ICP)</a:t>
            </a:r>
            <a:endParaRPr lang="en-IN" sz="1600" dirty="0"/>
          </a:p>
        </p:txBody>
      </p:sp>
      <p:sp>
        <p:nvSpPr>
          <p:cNvPr id="37" name="TextBox 36">
            <a:extLst>
              <a:ext uri="{FF2B5EF4-FFF2-40B4-BE49-F238E27FC236}">
                <a16:creationId xmlns:a16="http://schemas.microsoft.com/office/drawing/2014/main" id="{9351D7A5-808D-2D88-0FAE-43028484FB46}"/>
              </a:ext>
            </a:extLst>
          </p:cNvPr>
          <p:cNvSpPr txBox="1"/>
          <p:nvPr/>
        </p:nvSpPr>
        <p:spPr>
          <a:xfrm>
            <a:off x="1900409" y="1882221"/>
            <a:ext cx="2930610" cy="276999"/>
          </a:xfrm>
          <a:prstGeom prst="rect">
            <a:avLst/>
          </a:prstGeom>
          <a:noFill/>
        </p:spPr>
        <p:txBody>
          <a:bodyPr wrap="none" rtlCol="0">
            <a:spAutoFit/>
          </a:bodyPr>
          <a:lstStyle/>
          <a:p>
            <a:pPr algn="ctr"/>
            <a:r>
              <a:rPr lang="en-IN" sz="1200" dirty="0"/>
              <a:t>$14.8B in 2025, growing at 11.5% CAGR.</a:t>
            </a:r>
          </a:p>
        </p:txBody>
      </p:sp>
      <p:sp>
        <p:nvSpPr>
          <p:cNvPr id="38" name="TextBox 37">
            <a:extLst>
              <a:ext uri="{FF2B5EF4-FFF2-40B4-BE49-F238E27FC236}">
                <a16:creationId xmlns:a16="http://schemas.microsoft.com/office/drawing/2014/main" id="{A685484C-0079-105A-BC17-50C9D14E0B7D}"/>
              </a:ext>
            </a:extLst>
          </p:cNvPr>
          <p:cNvSpPr txBox="1"/>
          <p:nvPr/>
        </p:nvSpPr>
        <p:spPr>
          <a:xfrm>
            <a:off x="4452009" y="2496969"/>
            <a:ext cx="946093" cy="369332"/>
          </a:xfrm>
          <a:prstGeom prst="rect">
            <a:avLst/>
          </a:prstGeom>
          <a:noFill/>
        </p:spPr>
        <p:txBody>
          <a:bodyPr wrap="none" rtlCol="0">
            <a:spAutoFit/>
          </a:bodyPr>
          <a:lstStyle/>
          <a:p>
            <a:r>
              <a:rPr lang="en-IN" b="1" dirty="0"/>
              <a:t>$14.8B</a:t>
            </a:r>
          </a:p>
        </p:txBody>
      </p:sp>
      <p:sp>
        <p:nvSpPr>
          <p:cNvPr id="39" name="Rectangle: Rounded Corners 38">
            <a:extLst>
              <a:ext uri="{FF2B5EF4-FFF2-40B4-BE49-F238E27FC236}">
                <a16:creationId xmlns:a16="http://schemas.microsoft.com/office/drawing/2014/main" id="{673B6496-61B7-37C9-7634-DECD233F5561}"/>
              </a:ext>
            </a:extLst>
          </p:cNvPr>
          <p:cNvSpPr/>
          <p:nvPr/>
        </p:nvSpPr>
        <p:spPr>
          <a:xfrm>
            <a:off x="1655270" y="5510092"/>
            <a:ext cx="2847908" cy="369332"/>
          </a:xfrm>
          <a:prstGeom prst="roundRect">
            <a:avLst>
              <a:gd name="adj" fmla="val 22491"/>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rgbClr val="0B133C"/>
                </a:solidFill>
              </a:rPr>
              <a:t>11.5% CAGR.</a:t>
            </a:r>
            <a:endParaRPr lang="en-IN" dirty="0">
              <a:solidFill>
                <a:srgbClr val="0B133C"/>
              </a:solidFill>
            </a:endParaRPr>
          </a:p>
        </p:txBody>
      </p:sp>
      <p:grpSp>
        <p:nvGrpSpPr>
          <p:cNvPr id="49" name="Group 48">
            <a:extLst>
              <a:ext uri="{FF2B5EF4-FFF2-40B4-BE49-F238E27FC236}">
                <a16:creationId xmlns:a16="http://schemas.microsoft.com/office/drawing/2014/main" id="{11DA2FFA-488F-2522-C330-CB2BA5936566}"/>
              </a:ext>
            </a:extLst>
          </p:cNvPr>
          <p:cNvGrpSpPr/>
          <p:nvPr/>
        </p:nvGrpSpPr>
        <p:grpSpPr>
          <a:xfrm>
            <a:off x="7274709" y="2204606"/>
            <a:ext cx="2988854" cy="1030510"/>
            <a:chOff x="6817691" y="2204606"/>
            <a:chExt cx="2988854" cy="1030510"/>
          </a:xfrm>
        </p:grpSpPr>
        <p:sp>
          <p:nvSpPr>
            <p:cNvPr id="41" name="TextBox 40">
              <a:extLst>
                <a:ext uri="{FF2B5EF4-FFF2-40B4-BE49-F238E27FC236}">
                  <a16:creationId xmlns:a16="http://schemas.microsoft.com/office/drawing/2014/main" id="{3AAD1E3F-21B8-E669-950B-F235F0FD9EC5}"/>
                </a:ext>
              </a:extLst>
            </p:cNvPr>
            <p:cNvSpPr txBox="1"/>
            <p:nvPr/>
          </p:nvSpPr>
          <p:spPr>
            <a:xfrm>
              <a:off x="8036830" y="2204606"/>
              <a:ext cx="1522853" cy="246221"/>
            </a:xfrm>
            <a:prstGeom prst="rect">
              <a:avLst/>
            </a:prstGeom>
            <a:noFill/>
          </p:spPr>
          <p:txBody>
            <a:bodyPr wrap="none" lIns="0" tIns="0" rIns="0" bIns="0" rtlCol="0">
              <a:spAutoFit/>
            </a:bodyPr>
            <a:lstStyle/>
            <a:p>
              <a:r>
                <a:rPr lang="en-US" sz="1600" dirty="0">
                  <a:solidFill>
                    <a:srgbClr val="0B133C"/>
                  </a:solidFill>
                </a:rPr>
                <a:t>Companies with </a:t>
              </a:r>
            </a:p>
          </p:txBody>
        </p:sp>
        <p:sp>
          <p:nvSpPr>
            <p:cNvPr id="42" name="Oval 41">
              <a:extLst>
                <a:ext uri="{FF2B5EF4-FFF2-40B4-BE49-F238E27FC236}">
                  <a16:creationId xmlns:a16="http://schemas.microsoft.com/office/drawing/2014/main" id="{EE0AAF58-B7E9-3B3B-B34B-D38339202065}"/>
                </a:ext>
              </a:extLst>
            </p:cNvPr>
            <p:cNvSpPr/>
            <p:nvPr/>
          </p:nvSpPr>
          <p:spPr>
            <a:xfrm>
              <a:off x="6817691" y="2204606"/>
              <a:ext cx="1030510" cy="1030510"/>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3627C2F7-456F-DEDC-BA79-0D15A242E00D}"/>
                </a:ext>
              </a:extLst>
            </p:cNvPr>
            <p:cNvSpPr txBox="1"/>
            <p:nvPr/>
          </p:nvSpPr>
          <p:spPr>
            <a:xfrm>
              <a:off x="8036830" y="2470008"/>
              <a:ext cx="1769715" cy="369332"/>
            </a:xfrm>
            <a:prstGeom prst="rect">
              <a:avLst/>
            </a:prstGeom>
            <a:noFill/>
          </p:spPr>
          <p:txBody>
            <a:bodyPr wrap="none" lIns="0" tIns="0" rIns="0" bIns="0" rtlCol="0">
              <a:spAutoFit/>
            </a:bodyPr>
            <a:lstStyle/>
            <a:p>
              <a:r>
                <a:rPr lang="en-US" sz="2400" b="1" dirty="0">
                  <a:solidFill>
                    <a:srgbClr val="0B133C"/>
                  </a:solidFill>
                </a:rPr>
                <a:t>100-10,000</a:t>
              </a:r>
              <a:r>
                <a:rPr lang="en-US" sz="2400" dirty="0">
                  <a:solidFill>
                    <a:srgbClr val="0B133C"/>
                  </a:solidFill>
                </a:rPr>
                <a:t> </a:t>
              </a:r>
            </a:p>
          </p:txBody>
        </p:sp>
        <p:sp>
          <p:nvSpPr>
            <p:cNvPr id="44" name="TextBox 43">
              <a:extLst>
                <a:ext uri="{FF2B5EF4-FFF2-40B4-BE49-F238E27FC236}">
                  <a16:creationId xmlns:a16="http://schemas.microsoft.com/office/drawing/2014/main" id="{B85A1FCC-167F-214E-3C87-49368E982BDA}"/>
                </a:ext>
              </a:extLst>
            </p:cNvPr>
            <p:cNvSpPr txBox="1"/>
            <p:nvPr/>
          </p:nvSpPr>
          <p:spPr>
            <a:xfrm>
              <a:off x="8036830" y="2807542"/>
              <a:ext cx="1647887" cy="369332"/>
            </a:xfrm>
            <a:prstGeom prst="rect">
              <a:avLst/>
            </a:prstGeom>
            <a:noFill/>
          </p:spPr>
          <p:txBody>
            <a:bodyPr wrap="none" lIns="0" tIns="0" rIns="0" bIns="0" rtlCol="0">
              <a:spAutoFit/>
            </a:bodyPr>
            <a:lstStyle/>
            <a:p>
              <a:r>
                <a:rPr lang="en-US" sz="2400" b="1" dirty="0">
                  <a:solidFill>
                    <a:srgbClr val="0B133C"/>
                  </a:solidFill>
                </a:rPr>
                <a:t>Employees.</a:t>
              </a:r>
              <a:endParaRPr lang="en-IN" sz="2400" b="1" dirty="0">
                <a:solidFill>
                  <a:srgbClr val="0B133C"/>
                </a:solidFill>
              </a:endParaRPr>
            </a:p>
          </p:txBody>
        </p:sp>
      </p:grpSp>
      <p:sp>
        <p:nvSpPr>
          <p:cNvPr id="48" name="Rectangle: Rounded Corners 47">
            <a:extLst>
              <a:ext uri="{FF2B5EF4-FFF2-40B4-BE49-F238E27FC236}">
                <a16:creationId xmlns:a16="http://schemas.microsoft.com/office/drawing/2014/main" id="{C50F17E8-0B1B-44EA-0EB5-AC7174D2212A}"/>
              </a:ext>
            </a:extLst>
          </p:cNvPr>
          <p:cNvSpPr/>
          <p:nvPr/>
        </p:nvSpPr>
        <p:spPr>
          <a:xfrm>
            <a:off x="6216286" y="4129314"/>
            <a:ext cx="5220000" cy="2096386"/>
          </a:xfrm>
          <a:prstGeom prst="roundRect">
            <a:avLst>
              <a:gd name="adj" fmla="val 4520"/>
            </a:avLst>
          </a:prstGeom>
          <a:solidFill>
            <a:srgbClr val="CADFF9"/>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lIns="288000" tIns="0" rIns="288000" bIns="0" rtlCol="0" anchor="ctr"/>
          <a:lstStyle/>
          <a:p>
            <a:pPr algn="ctr"/>
            <a:r>
              <a:rPr lang="en-US" dirty="0">
                <a:solidFill>
                  <a:srgbClr val="0B133C"/>
                </a:solidFill>
              </a:rPr>
              <a:t>This segment has enterprise-level pain but lacks enterprise-level resources. They are acutely aware of productivity loss and are highly reliant on partners.</a:t>
            </a:r>
            <a:endParaRPr lang="en-IN" dirty="0">
              <a:solidFill>
                <a:srgbClr val="0B133C"/>
              </a:solidFill>
            </a:endParaRPr>
          </a:p>
        </p:txBody>
      </p:sp>
      <p:sp>
        <p:nvSpPr>
          <p:cNvPr id="50" name="Rectangle: Rounded Corners 49">
            <a:extLst>
              <a:ext uri="{FF2B5EF4-FFF2-40B4-BE49-F238E27FC236}">
                <a16:creationId xmlns:a16="http://schemas.microsoft.com/office/drawing/2014/main" id="{5FF06300-7309-1812-5D78-E111A016C901}"/>
              </a:ext>
            </a:extLst>
          </p:cNvPr>
          <p:cNvSpPr/>
          <p:nvPr/>
        </p:nvSpPr>
        <p:spPr>
          <a:xfrm>
            <a:off x="8147363" y="3965414"/>
            <a:ext cx="1357846" cy="369332"/>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Why</a:t>
            </a:r>
            <a:endParaRPr lang="en-IN" sz="1600" dirty="0"/>
          </a:p>
        </p:txBody>
      </p:sp>
      <p:sp>
        <p:nvSpPr>
          <p:cNvPr id="2" name="Rectangle 1">
            <a:extLst>
              <a:ext uri="{FF2B5EF4-FFF2-40B4-BE49-F238E27FC236}">
                <a16:creationId xmlns:a16="http://schemas.microsoft.com/office/drawing/2014/main" id="{97057E3A-F309-E1C9-6B48-E3ACC0EC31BF}"/>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Graphic 4">
            <a:extLst>
              <a:ext uri="{FF2B5EF4-FFF2-40B4-BE49-F238E27FC236}">
                <a16:creationId xmlns:a16="http://schemas.microsoft.com/office/drawing/2014/main" id="{61E16707-0A8E-8986-DE2A-13D3C0E862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3526" y="2470008"/>
            <a:ext cx="661641" cy="514860"/>
          </a:xfrm>
          <a:prstGeom prst="rect">
            <a:avLst/>
          </a:prstGeom>
        </p:spPr>
      </p:pic>
    </p:spTree>
    <p:extLst>
      <p:ext uri="{BB962C8B-B14F-4D97-AF65-F5344CB8AC3E}">
        <p14:creationId xmlns:p14="http://schemas.microsoft.com/office/powerpoint/2010/main" val="362606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4DE91-F231-5802-A053-ABE8F846DE89}"/>
            </a:ext>
          </a:extLst>
        </p:cNvPr>
        <p:cNvGrpSpPr/>
        <p:nvPr/>
      </p:nvGrpSpPr>
      <p:grpSpPr>
        <a:xfrm>
          <a:off x="0" y="0"/>
          <a:ext cx="0" cy="0"/>
          <a:chOff x="0" y="0"/>
          <a:chExt cx="0" cy="0"/>
        </a:xfrm>
      </p:grpSpPr>
      <p:pic>
        <p:nvPicPr>
          <p:cNvPr id="17" name="Picture 16" descr="A person sitting at a desk with his hands on his head&#10;&#10;AI-generated content may be incorrect.">
            <a:extLst>
              <a:ext uri="{FF2B5EF4-FFF2-40B4-BE49-F238E27FC236}">
                <a16:creationId xmlns:a16="http://schemas.microsoft.com/office/drawing/2014/main" id="{63DBB1B6-3581-78E6-37DB-B4FD333E3EF8}"/>
              </a:ext>
            </a:extLst>
          </p:cNvPr>
          <p:cNvPicPr>
            <a:picLocks noChangeAspect="1"/>
          </p:cNvPicPr>
          <p:nvPr/>
        </p:nvPicPr>
        <p:blipFill>
          <a:blip r:embed="rId2">
            <a:extLst>
              <a:ext uri="{28A0092B-C50C-407E-A947-70E740481C1C}">
                <a14:useLocalDpi xmlns:a14="http://schemas.microsoft.com/office/drawing/2010/main" val="0"/>
              </a:ext>
            </a:extLst>
          </a:blip>
          <a:srcRect t="-9016" r="5715"/>
          <a:stretch>
            <a:fillRect/>
          </a:stretch>
        </p:blipFill>
        <p:spPr>
          <a:xfrm>
            <a:off x="0" y="955353"/>
            <a:ext cx="12192000" cy="3793097"/>
          </a:xfrm>
          <a:prstGeom prst="rect">
            <a:avLst/>
          </a:prstGeom>
        </p:spPr>
      </p:pic>
      <p:sp>
        <p:nvSpPr>
          <p:cNvPr id="4" name="TextBox 3">
            <a:extLst>
              <a:ext uri="{FF2B5EF4-FFF2-40B4-BE49-F238E27FC236}">
                <a16:creationId xmlns:a16="http://schemas.microsoft.com/office/drawing/2014/main" id="{D04ADE67-79C6-60D4-36F8-A505F97EB5FC}"/>
              </a:ext>
            </a:extLst>
          </p:cNvPr>
          <p:cNvSpPr txBox="1"/>
          <p:nvPr/>
        </p:nvSpPr>
        <p:spPr>
          <a:xfrm>
            <a:off x="569263" y="586021"/>
            <a:ext cx="8999771" cy="523220"/>
          </a:xfrm>
          <a:prstGeom prst="rect">
            <a:avLst/>
          </a:prstGeom>
          <a:noFill/>
        </p:spPr>
        <p:txBody>
          <a:bodyPr wrap="none" rtlCol="0">
            <a:spAutoFit/>
          </a:bodyPr>
          <a:lstStyle/>
          <a:p>
            <a:r>
              <a:rPr lang="en-US" sz="2800" dirty="0">
                <a:solidFill>
                  <a:srgbClr val="0B133C"/>
                </a:solidFill>
              </a:rPr>
              <a:t>A Dual Crisis Hurting Productivity and Overwhelming IT</a:t>
            </a:r>
            <a:endParaRPr lang="en-IN" dirty="0">
              <a:solidFill>
                <a:srgbClr val="0B133C"/>
              </a:solidFill>
            </a:endParaRPr>
          </a:p>
        </p:txBody>
      </p:sp>
      <p:pic>
        <p:nvPicPr>
          <p:cNvPr id="6" name="Graphic 5">
            <a:extLst>
              <a:ext uri="{FF2B5EF4-FFF2-40B4-BE49-F238E27FC236}">
                <a16:creationId xmlns:a16="http://schemas.microsoft.com/office/drawing/2014/main" id="{4766AF22-E506-E0E8-A831-DD2FD81B09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6800" y="579672"/>
            <a:ext cx="1665937" cy="411584"/>
          </a:xfrm>
          <a:prstGeom prst="rect">
            <a:avLst/>
          </a:prstGeom>
        </p:spPr>
      </p:pic>
      <p:sp>
        <p:nvSpPr>
          <p:cNvPr id="36" name="TextBox 35">
            <a:extLst>
              <a:ext uri="{FF2B5EF4-FFF2-40B4-BE49-F238E27FC236}">
                <a16:creationId xmlns:a16="http://schemas.microsoft.com/office/drawing/2014/main" id="{098878DD-E775-3038-6644-985319A50F34}"/>
              </a:ext>
            </a:extLst>
          </p:cNvPr>
          <p:cNvSpPr txBox="1"/>
          <p:nvPr/>
        </p:nvSpPr>
        <p:spPr>
          <a:xfrm>
            <a:off x="569263" y="308240"/>
            <a:ext cx="5408725" cy="369332"/>
          </a:xfrm>
          <a:prstGeom prst="rect">
            <a:avLst/>
          </a:prstGeom>
          <a:noFill/>
        </p:spPr>
        <p:txBody>
          <a:bodyPr wrap="none" rtlCol="0" anchor="b">
            <a:spAutoFit/>
          </a:bodyPr>
          <a:lstStyle/>
          <a:p>
            <a:r>
              <a:rPr lang="en-US" b="1" dirty="0">
                <a:solidFill>
                  <a:srgbClr val="E66D25"/>
                </a:solidFill>
              </a:rPr>
              <a:t>The Problem: The "Two-Headed Monster" of EUC</a:t>
            </a:r>
            <a:endParaRPr lang="en-IN" dirty="0">
              <a:solidFill>
                <a:srgbClr val="E66D25"/>
              </a:solidFill>
            </a:endParaRPr>
          </a:p>
        </p:txBody>
      </p:sp>
      <p:sp>
        <p:nvSpPr>
          <p:cNvPr id="7" name="Rectangle 6">
            <a:extLst>
              <a:ext uri="{FF2B5EF4-FFF2-40B4-BE49-F238E27FC236}">
                <a16:creationId xmlns:a16="http://schemas.microsoft.com/office/drawing/2014/main" id="{CFB0A8CD-2B16-8280-D703-778033C9C52C}"/>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8CA3CF8B-101B-6F57-256F-F5AB782C16B7}"/>
              </a:ext>
            </a:extLst>
          </p:cNvPr>
          <p:cNvSpPr/>
          <p:nvPr/>
        </p:nvSpPr>
        <p:spPr>
          <a:xfrm rot="5400000">
            <a:off x="134542" y="960865"/>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E838F3BD-EACE-E6B4-DD6E-4377B762F8EC}"/>
              </a:ext>
            </a:extLst>
          </p:cNvPr>
          <p:cNvGrpSpPr/>
          <p:nvPr/>
        </p:nvGrpSpPr>
        <p:grpSpPr>
          <a:xfrm>
            <a:off x="8049862" y="3498169"/>
            <a:ext cx="438127" cy="438127"/>
            <a:chOff x="7804504" y="2896565"/>
            <a:chExt cx="641950" cy="641950"/>
          </a:xfrm>
        </p:grpSpPr>
        <p:sp>
          <p:nvSpPr>
            <p:cNvPr id="10" name="Oval 9">
              <a:extLst>
                <a:ext uri="{FF2B5EF4-FFF2-40B4-BE49-F238E27FC236}">
                  <a16:creationId xmlns:a16="http://schemas.microsoft.com/office/drawing/2014/main" id="{0AA18A91-FC6B-0B27-F82A-02D0FF8AF269}"/>
                </a:ext>
              </a:extLst>
            </p:cNvPr>
            <p:cNvSpPr/>
            <p:nvPr/>
          </p:nvSpPr>
          <p:spPr>
            <a:xfrm>
              <a:off x="7804504" y="2896565"/>
              <a:ext cx="641950" cy="641950"/>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a:extLst>
                <a:ext uri="{FF2B5EF4-FFF2-40B4-BE49-F238E27FC236}">
                  <a16:creationId xmlns:a16="http://schemas.microsoft.com/office/drawing/2014/main" id="{E2649AED-5FD2-CB52-C535-6AB59B738E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53407" y="3063200"/>
              <a:ext cx="344145" cy="308680"/>
            </a:xfrm>
            <a:prstGeom prst="rect">
              <a:avLst/>
            </a:prstGeom>
          </p:spPr>
        </p:pic>
      </p:grpSp>
      <p:sp>
        <p:nvSpPr>
          <p:cNvPr id="20" name="Rectangle: Rounded Corners 19">
            <a:extLst>
              <a:ext uri="{FF2B5EF4-FFF2-40B4-BE49-F238E27FC236}">
                <a16:creationId xmlns:a16="http://schemas.microsoft.com/office/drawing/2014/main" id="{9CB375AE-705B-A3E9-EC5F-084B0AB47E35}"/>
              </a:ext>
            </a:extLst>
          </p:cNvPr>
          <p:cNvSpPr/>
          <p:nvPr/>
        </p:nvSpPr>
        <p:spPr>
          <a:xfrm>
            <a:off x="2447681" y="2981869"/>
            <a:ext cx="2580629" cy="402572"/>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End-User Frustration</a:t>
            </a:r>
          </a:p>
        </p:txBody>
      </p:sp>
      <p:sp>
        <p:nvSpPr>
          <p:cNvPr id="21" name="Rectangle: Rounded Corners 20">
            <a:extLst>
              <a:ext uri="{FF2B5EF4-FFF2-40B4-BE49-F238E27FC236}">
                <a16:creationId xmlns:a16="http://schemas.microsoft.com/office/drawing/2014/main" id="{583E1BED-350D-1239-AC0A-F3B49C957048}"/>
              </a:ext>
            </a:extLst>
          </p:cNvPr>
          <p:cNvSpPr/>
          <p:nvPr/>
        </p:nvSpPr>
        <p:spPr>
          <a:xfrm>
            <a:off x="7346222" y="2981869"/>
            <a:ext cx="1421804" cy="402572"/>
          </a:xfrm>
          <a:prstGeom prst="roundRect">
            <a:avLst>
              <a:gd name="adj" fmla="val 50000"/>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IT Burden</a:t>
            </a:r>
          </a:p>
        </p:txBody>
      </p:sp>
      <p:grpSp>
        <p:nvGrpSpPr>
          <p:cNvPr id="24" name="Group 23">
            <a:extLst>
              <a:ext uri="{FF2B5EF4-FFF2-40B4-BE49-F238E27FC236}">
                <a16:creationId xmlns:a16="http://schemas.microsoft.com/office/drawing/2014/main" id="{3869AD8A-E8D5-FBFC-A651-D4835A9DD564}"/>
              </a:ext>
            </a:extLst>
          </p:cNvPr>
          <p:cNvGrpSpPr/>
          <p:nvPr/>
        </p:nvGrpSpPr>
        <p:grpSpPr>
          <a:xfrm>
            <a:off x="8768026" y="2185258"/>
            <a:ext cx="523219" cy="523219"/>
            <a:chOff x="7804504" y="2896565"/>
            <a:chExt cx="641950" cy="641950"/>
          </a:xfrm>
        </p:grpSpPr>
        <p:sp>
          <p:nvSpPr>
            <p:cNvPr id="25" name="Oval 24">
              <a:extLst>
                <a:ext uri="{FF2B5EF4-FFF2-40B4-BE49-F238E27FC236}">
                  <a16:creationId xmlns:a16="http://schemas.microsoft.com/office/drawing/2014/main" id="{F0D6DD68-ECC6-1F52-4EDD-EF72158C90B6}"/>
                </a:ext>
              </a:extLst>
            </p:cNvPr>
            <p:cNvSpPr/>
            <p:nvPr/>
          </p:nvSpPr>
          <p:spPr>
            <a:xfrm>
              <a:off x="7804504" y="2896565"/>
              <a:ext cx="641950" cy="641950"/>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Graphic 25">
              <a:extLst>
                <a:ext uri="{FF2B5EF4-FFF2-40B4-BE49-F238E27FC236}">
                  <a16:creationId xmlns:a16="http://schemas.microsoft.com/office/drawing/2014/main" id="{86BAFC22-77BE-778D-D776-91C99A0AF6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53407" y="3063200"/>
              <a:ext cx="344145" cy="308680"/>
            </a:xfrm>
            <a:prstGeom prst="rect">
              <a:avLst/>
            </a:prstGeom>
          </p:spPr>
        </p:pic>
      </p:grpSp>
      <p:grpSp>
        <p:nvGrpSpPr>
          <p:cNvPr id="33" name="Group 32">
            <a:extLst>
              <a:ext uri="{FF2B5EF4-FFF2-40B4-BE49-F238E27FC236}">
                <a16:creationId xmlns:a16="http://schemas.microsoft.com/office/drawing/2014/main" id="{9717ADE4-F3F6-9D3C-3316-A406934B6C00}"/>
              </a:ext>
            </a:extLst>
          </p:cNvPr>
          <p:cNvGrpSpPr/>
          <p:nvPr/>
        </p:nvGrpSpPr>
        <p:grpSpPr>
          <a:xfrm>
            <a:off x="9608834" y="2632515"/>
            <a:ext cx="965690" cy="965690"/>
            <a:chOff x="7804504" y="2896565"/>
            <a:chExt cx="641950" cy="641950"/>
          </a:xfrm>
        </p:grpSpPr>
        <p:sp>
          <p:nvSpPr>
            <p:cNvPr id="34" name="Oval 33">
              <a:extLst>
                <a:ext uri="{FF2B5EF4-FFF2-40B4-BE49-F238E27FC236}">
                  <a16:creationId xmlns:a16="http://schemas.microsoft.com/office/drawing/2014/main" id="{799727F0-3666-6B38-DF95-CEF7D30C8406}"/>
                </a:ext>
              </a:extLst>
            </p:cNvPr>
            <p:cNvSpPr/>
            <p:nvPr/>
          </p:nvSpPr>
          <p:spPr>
            <a:xfrm>
              <a:off x="7804504" y="2896565"/>
              <a:ext cx="641950" cy="641950"/>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Graphic 36">
              <a:extLst>
                <a:ext uri="{FF2B5EF4-FFF2-40B4-BE49-F238E27FC236}">
                  <a16:creationId xmlns:a16="http://schemas.microsoft.com/office/drawing/2014/main" id="{F144AE90-E7FC-072B-E43D-93FB891301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53407" y="3063200"/>
              <a:ext cx="344145" cy="308680"/>
            </a:xfrm>
            <a:prstGeom prst="rect">
              <a:avLst/>
            </a:prstGeom>
          </p:spPr>
        </p:pic>
      </p:grpSp>
      <p:grpSp>
        <p:nvGrpSpPr>
          <p:cNvPr id="55" name="Group 54">
            <a:extLst>
              <a:ext uri="{FF2B5EF4-FFF2-40B4-BE49-F238E27FC236}">
                <a16:creationId xmlns:a16="http://schemas.microsoft.com/office/drawing/2014/main" id="{A9040AD4-EC1C-1010-8B8F-65BF5A57A717}"/>
              </a:ext>
            </a:extLst>
          </p:cNvPr>
          <p:cNvGrpSpPr/>
          <p:nvPr/>
        </p:nvGrpSpPr>
        <p:grpSpPr>
          <a:xfrm>
            <a:off x="3841013" y="2117165"/>
            <a:ext cx="776708" cy="776708"/>
            <a:chOff x="3873500" y="1353386"/>
            <a:chExt cx="965689" cy="965689"/>
          </a:xfrm>
        </p:grpSpPr>
        <p:sp>
          <p:nvSpPr>
            <p:cNvPr id="39" name="Oval 38">
              <a:extLst>
                <a:ext uri="{FF2B5EF4-FFF2-40B4-BE49-F238E27FC236}">
                  <a16:creationId xmlns:a16="http://schemas.microsoft.com/office/drawing/2014/main" id="{90C00544-6291-0225-F96D-F68F05A5CE9C}"/>
                </a:ext>
              </a:extLst>
            </p:cNvPr>
            <p:cNvSpPr/>
            <p:nvPr/>
          </p:nvSpPr>
          <p:spPr>
            <a:xfrm>
              <a:off x="3873500" y="1353386"/>
              <a:ext cx="965689" cy="965689"/>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2" name="Graphic 41">
              <a:extLst>
                <a:ext uri="{FF2B5EF4-FFF2-40B4-BE49-F238E27FC236}">
                  <a16:creationId xmlns:a16="http://schemas.microsoft.com/office/drawing/2014/main" id="{B11553C5-62C0-A9DB-A815-36AF6E22A6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4351" y="1646434"/>
              <a:ext cx="583987" cy="379592"/>
            </a:xfrm>
            <a:prstGeom prst="rect">
              <a:avLst/>
            </a:prstGeom>
          </p:spPr>
        </p:pic>
      </p:grpSp>
      <p:grpSp>
        <p:nvGrpSpPr>
          <p:cNvPr id="56" name="Group 55">
            <a:extLst>
              <a:ext uri="{FF2B5EF4-FFF2-40B4-BE49-F238E27FC236}">
                <a16:creationId xmlns:a16="http://schemas.microsoft.com/office/drawing/2014/main" id="{9EF878A6-5EDF-08EC-6FBB-03172016AC96}"/>
              </a:ext>
            </a:extLst>
          </p:cNvPr>
          <p:cNvGrpSpPr/>
          <p:nvPr/>
        </p:nvGrpSpPr>
        <p:grpSpPr>
          <a:xfrm>
            <a:off x="3102938" y="3600791"/>
            <a:ext cx="532303" cy="532303"/>
            <a:chOff x="2782397" y="2762993"/>
            <a:chExt cx="761325" cy="761325"/>
          </a:xfrm>
        </p:grpSpPr>
        <p:sp>
          <p:nvSpPr>
            <p:cNvPr id="2" name="Oval 1">
              <a:extLst>
                <a:ext uri="{FF2B5EF4-FFF2-40B4-BE49-F238E27FC236}">
                  <a16:creationId xmlns:a16="http://schemas.microsoft.com/office/drawing/2014/main" id="{CA4C1E7F-17AC-E5C4-824D-8C6303CD306C}"/>
                </a:ext>
              </a:extLst>
            </p:cNvPr>
            <p:cNvSpPr/>
            <p:nvPr/>
          </p:nvSpPr>
          <p:spPr>
            <a:xfrm>
              <a:off x="2782397" y="2762993"/>
              <a:ext cx="761325" cy="761325"/>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Graphic 45">
              <a:extLst>
                <a:ext uri="{FF2B5EF4-FFF2-40B4-BE49-F238E27FC236}">
                  <a16:creationId xmlns:a16="http://schemas.microsoft.com/office/drawing/2014/main" id="{379F1AA3-850B-D621-B9ED-C7E370AFD4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20576" y="2901172"/>
              <a:ext cx="484967" cy="484967"/>
            </a:xfrm>
            <a:prstGeom prst="rect">
              <a:avLst/>
            </a:prstGeom>
          </p:spPr>
        </p:pic>
      </p:grpSp>
      <p:grpSp>
        <p:nvGrpSpPr>
          <p:cNvPr id="57" name="Group 56">
            <a:extLst>
              <a:ext uri="{FF2B5EF4-FFF2-40B4-BE49-F238E27FC236}">
                <a16:creationId xmlns:a16="http://schemas.microsoft.com/office/drawing/2014/main" id="{0EF8D56D-CC26-40CC-D25A-1CC7ACCD4253}"/>
              </a:ext>
            </a:extLst>
          </p:cNvPr>
          <p:cNvGrpSpPr/>
          <p:nvPr/>
        </p:nvGrpSpPr>
        <p:grpSpPr>
          <a:xfrm>
            <a:off x="1708632" y="3498169"/>
            <a:ext cx="761325" cy="761325"/>
            <a:chOff x="1083761" y="2727417"/>
            <a:chExt cx="761325" cy="761325"/>
          </a:xfrm>
        </p:grpSpPr>
        <p:sp>
          <p:nvSpPr>
            <p:cNvPr id="40" name="Oval 39">
              <a:extLst>
                <a:ext uri="{FF2B5EF4-FFF2-40B4-BE49-F238E27FC236}">
                  <a16:creationId xmlns:a16="http://schemas.microsoft.com/office/drawing/2014/main" id="{E7617FFE-637B-DF2C-7FFA-A2DA092B7D8D}"/>
                </a:ext>
              </a:extLst>
            </p:cNvPr>
            <p:cNvSpPr/>
            <p:nvPr/>
          </p:nvSpPr>
          <p:spPr>
            <a:xfrm>
              <a:off x="1083761" y="2727417"/>
              <a:ext cx="761325" cy="761325"/>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a:extLst>
                <a:ext uri="{FF2B5EF4-FFF2-40B4-BE49-F238E27FC236}">
                  <a16:creationId xmlns:a16="http://schemas.microsoft.com/office/drawing/2014/main" id="{92A0C3DD-7A17-50EE-0A69-0151DCCE74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5805" y="2852733"/>
              <a:ext cx="617236" cy="523220"/>
            </a:xfrm>
            <a:prstGeom prst="rect">
              <a:avLst/>
            </a:prstGeom>
          </p:spPr>
        </p:pic>
      </p:grpSp>
      <p:grpSp>
        <p:nvGrpSpPr>
          <p:cNvPr id="58" name="Group 57">
            <a:extLst>
              <a:ext uri="{FF2B5EF4-FFF2-40B4-BE49-F238E27FC236}">
                <a16:creationId xmlns:a16="http://schemas.microsoft.com/office/drawing/2014/main" id="{171C5E1D-1784-9BE9-1AF9-D65294F64CFC}"/>
              </a:ext>
            </a:extLst>
          </p:cNvPr>
          <p:cNvGrpSpPr/>
          <p:nvPr/>
        </p:nvGrpSpPr>
        <p:grpSpPr>
          <a:xfrm>
            <a:off x="2915821" y="1978845"/>
            <a:ext cx="453268" cy="453268"/>
            <a:chOff x="2329129" y="1894330"/>
            <a:chExt cx="453268" cy="453268"/>
          </a:xfrm>
        </p:grpSpPr>
        <p:sp>
          <p:nvSpPr>
            <p:cNvPr id="38" name="Oval 37">
              <a:extLst>
                <a:ext uri="{FF2B5EF4-FFF2-40B4-BE49-F238E27FC236}">
                  <a16:creationId xmlns:a16="http://schemas.microsoft.com/office/drawing/2014/main" id="{44362263-9B12-45A1-7D9E-2E4AF33490EA}"/>
                </a:ext>
              </a:extLst>
            </p:cNvPr>
            <p:cNvSpPr/>
            <p:nvPr/>
          </p:nvSpPr>
          <p:spPr>
            <a:xfrm>
              <a:off x="2329129" y="1894330"/>
              <a:ext cx="453268" cy="453268"/>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9" name="Graphic 48">
              <a:extLst>
                <a:ext uri="{FF2B5EF4-FFF2-40B4-BE49-F238E27FC236}">
                  <a16:creationId xmlns:a16="http://schemas.microsoft.com/office/drawing/2014/main" id="{B6BFBC5A-80DD-9CEA-287C-123CCC12D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72410" y="2000422"/>
              <a:ext cx="166707" cy="241084"/>
            </a:xfrm>
            <a:prstGeom prst="rect">
              <a:avLst/>
            </a:prstGeom>
          </p:spPr>
        </p:pic>
      </p:grpSp>
      <p:grpSp>
        <p:nvGrpSpPr>
          <p:cNvPr id="54" name="Group 53">
            <a:extLst>
              <a:ext uri="{FF2B5EF4-FFF2-40B4-BE49-F238E27FC236}">
                <a16:creationId xmlns:a16="http://schemas.microsoft.com/office/drawing/2014/main" id="{A9982CC2-ACD8-AF88-63F1-88C7817C217E}"/>
              </a:ext>
            </a:extLst>
          </p:cNvPr>
          <p:cNvGrpSpPr/>
          <p:nvPr/>
        </p:nvGrpSpPr>
        <p:grpSpPr>
          <a:xfrm>
            <a:off x="7415483" y="2075672"/>
            <a:ext cx="699736" cy="699736"/>
            <a:chOff x="7128033" y="1418699"/>
            <a:chExt cx="699736" cy="699736"/>
          </a:xfrm>
        </p:grpSpPr>
        <p:sp>
          <p:nvSpPr>
            <p:cNvPr id="28" name="Oval 27">
              <a:extLst>
                <a:ext uri="{FF2B5EF4-FFF2-40B4-BE49-F238E27FC236}">
                  <a16:creationId xmlns:a16="http://schemas.microsoft.com/office/drawing/2014/main" id="{E8B984B9-7164-0D1B-41DB-B5B1BAFEE70E}"/>
                </a:ext>
              </a:extLst>
            </p:cNvPr>
            <p:cNvSpPr/>
            <p:nvPr/>
          </p:nvSpPr>
          <p:spPr>
            <a:xfrm>
              <a:off x="7128033" y="1418699"/>
              <a:ext cx="699736" cy="69973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Graphic 50">
              <a:extLst>
                <a:ext uri="{FF2B5EF4-FFF2-40B4-BE49-F238E27FC236}">
                  <a16:creationId xmlns:a16="http://schemas.microsoft.com/office/drawing/2014/main" id="{CB64ECBE-0080-DDF7-069F-DF3CED78A0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01084" y="1558854"/>
              <a:ext cx="353634" cy="419426"/>
            </a:xfrm>
            <a:prstGeom prst="rect">
              <a:avLst/>
            </a:prstGeom>
          </p:spPr>
        </p:pic>
      </p:grpSp>
      <p:grpSp>
        <p:nvGrpSpPr>
          <p:cNvPr id="59" name="Group 58">
            <a:extLst>
              <a:ext uri="{FF2B5EF4-FFF2-40B4-BE49-F238E27FC236}">
                <a16:creationId xmlns:a16="http://schemas.microsoft.com/office/drawing/2014/main" id="{EA777136-E11E-6316-46A3-5C81E97222C4}"/>
              </a:ext>
            </a:extLst>
          </p:cNvPr>
          <p:cNvGrpSpPr/>
          <p:nvPr/>
        </p:nvGrpSpPr>
        <p:grpSpPr>
          <a:xfrm>
            <a:off x="8992627" y="3659718"/>
            <a:ext cx="704426" cy="704426"/>
            <a:chOff x="8705177" y="3374761"/>
            <a:chExt cx="704426" cy="704426"/>
          </a:xfrm>
        </p:grpSpPr>
        <p:sp>
          <p:nvSpPr>
            <p:cNvPr id="31" name="Oval 30">
              <a:extLst>
                <a:ext uri="{FF2B5EF4-FFF2-40B4-BE49-F238E27FC236}">
                  <a16:creationId xmlns:a16="http://schemas.microsoft.com/office/drawing/2014/main" id="{D818E933-3027-ABC9-AD83-03185542F5A6}"/>
                </a:ext>
              </a:extLst>
            </p:cNvPr>
            <p:cNvSpPr/>
            <p:nvPr/>
          </p:nvSpPr>
          <p:spPr>
            <a:xfrm>
              <a:off x="8705177" y="3374761"/>
              <a:ext cx="704426" cy="7044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3" name="Graphic 52">
              <a:extLst>
                <a:ext uri="{FF2B5EF4-FFF2-40B4-BE49-F238E27FC236}">
                  <a16:creationId xmlns:a16="http://schemas.microsoft.com/office/drawing/2014/main" id="{0FC4D883-EAF2-E77F-B893-B279AD27E68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832828" y="3510418"/>
              <a:ext cx="438596" cy="381387"/>
            </a:xfrm>
            <a:prstGeom prst="rect">
              <a:avLst/>
            </a:prstGeom>
          </p:spPr>
        </p:pic>
      </p:grpSp>
      <p:sp>
        <p:nvSpPr>
          <p:cNvPr id="60" name="TextBox 59">
            <a:extLst>
              <a:ext uri="{FF2B5EF4-FFF2-40B4-BE49-F238E27FC236}">
                <a16:creationId xmlns:a16="http://schemas.microsoft.com/office/drawing/2014/main" id="{0E4C0471-8316-EC72-08F6-C3467D9302D1}"/>
              </a:ext>
            </a:extLst>
          </p:cNvPr>
          <p:cNvSpPr txBox="1"/>
          <p:nvPr/>
        </p:nvSpPr>
        <p:spPr>
          <a:xfrm>
            <a:off x="2018421" y="5362538"/>
            <a:ext cx="8155157"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The current model creates a dual crisis. It forces employees to fight their tools, resulting in a massive productivity tax, while simultaneously burying IT teams in a complex, reactive workload.</a:t>
            </a:r>
          </a:p>
        </p:txBody>
      </p:sp>
    </p:spTree>
    <p:extLst>
      <p:ext uri="{BB962C8B-B14F-4D97-AF65-F5344CB8AC3E}">
        <p14:creationId xmlns:p14="http://schemas.microsoft.com/office/powerpoint/2010/main" val="73954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4F0D7-FB11-9237-2F11-09067BECF4B2}"/>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25538B9E-CCE9-6FC4-28BA-4AE69D70C889}"/>
              </a:ext>
            </a:extLst>
          </p:cNvPr>
          <p:cNvSpPr/>
          <p:nvPr/>
        </p:nvSpPr>
        <p:spPr>
          <a:xfrm rot="5400000">
            <a:off x="2523588" y="2717800"/>
            <a:ext cx="4267200" cy="2641600"/>
          </a:xfrm>
          <a:prstGeom prst="round2SameRect">
            <a:avLst>
              <a:gd name="adj1" fmla="val 4167"/>
              <a:gd name="adj2" fmla="val 0"/>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Top Corners Rounded 15">
            <a:extLst>
              <a:ext uri="{FF2B5EF4-FFF2-40B4-BE49-F238E27FC236}">
                <a16:creationId xmlns:a16="http://schemas.microsoft.com/office/drawing/2014/main" id="{06C33AB1-1AA6-85CB-6E1C-A6AE56E78A9B}"/>
              </a:ext>
            </a:extLst>
          </p:cNvPr>
          <p:cNvSpPr/>
          <p:nvPr/>
        </p:nvSpPr>
        <p:spPr>
          <a:xfrm rot="16200000">
            <a:off x="-88686" y="2717800"/>
            <a:ext cx="4267200" cy="2641600"/>
          </a:xfrm>
          <a:prstGeom prst="round2SameRect">
            <a:avLst>
              <a:gd name="adj1" fmla="val 4167"/>
              <a:gd name="adj2" fmla="val 0"/>
            </a:avLst>
          </a:prstGeom>
          <a:solidFill>
            <a:srgbClr val="0B13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1C58EB4-6070-FC86-1D9C-666CF01B2495}"/>
              </a:ext>
            </a:extLst>
          </p:cNvPr>
          <p:cNvSpPr txBox="1"/>
          <p:nvPr/>
        </p:nvSpPr>
        <p:spPr>
          <a:xfrm>
            <a:off x="569263" y="586021"/>
            <a:ext cx="7443167" cy="954107"/>
          </a:xfrm>
          <a:prstGeom prst="rect">
            <a:avLst/>
          </a:prstGeom>
          <a:noFill/>
        </p:spPr>
        <p:txBody>
          <a:bodyPr wrap="square" rtlCol="0">
            <a:spAutoFit/>
          </a:bodyPr>
          <a:lstStyle/>
          <a:p>
            <a:r>
              <a:rPr lang="en-US" sz="2800" dirty="0">
                <a:solidFill>
                  <a:srgbClr val="0B133C"/>
                </a:solidFill>
              </a:rPr>
              <a:t>The Market's Most Expensive Problem is Also the User's Biggest Frustration</a:t>
            </a:r>
            <a:endParaRPr lang="en-IN" dirty="0">
              <a:solidFill>
                <a:srgbClr val="0B133C"/>
              </a:solidFill>
            </a:endParaRPr>
          </a:p>
        </p:txBody>
      </p:sp>
      <p:pic>
        <p:nvPicPr>
          <p:cNvPr id="6" name="Graphic 5">
            <a:extLst>
              <a:ext uri="{FF2B5EF4-FFF2-40B4-BE49-F238E27FC236}">
                <a16:creationId xmlns:a16="http://schemas.microsoft.com/office/drawing/2014/main" id="{7D501241-B5EF-FD45-EF31-8F7A7E8524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6800" y="579672"/>
            <a:ext cx="1665937" cy="411584"/>
          </a:xfrm>
          <a:prstGeom prst="rect">
            <a:avLst/>
          </a:prstGeom>
        </p:spPr>
      </p:pic>
      <p:sp>
        <p:nvSpPr>
          <p:cNvPr id="36" name="TextBox 35">
            <a:extLst>
              <a:ext uri="{FF2B5EF4-FFF2-40B4-BE49-F238E27FC236}">
                <a16:creationId xmlns:a16="http://schemas.microsoft.com/office/drawing/2014/main" id="{25CC9BC2-ECED-C589-10BD-A150C310FDA1}"/>
              </a:ext>
            </a:extLst>
          </p:cNvPr>
          <p:cNvSpPr txBox="1"/>
          <p:nvPr/>
        </p:nvSpPr>
        <p:spPr>
          <a:xfrm>
            <a:off x="569263" y="308240"/>
            <a:ext cx="5408725" cy="369332"/>
          </a:xfrm>
          <a:prstGeom prst="rect">
            <a:avLst/>
          </a:prstGeom>
          <a:noFill/>
        </p:spPr>
        <p:txBody>
          <a:bodyPr wrap="none" rtlCol="0" anchor="b">
            <a:spAutoFit/>
          </a:bodyPr>
          <a:lstStyle/>
          <a:p>
            <a:r>
              <a:rPr lang="en-US" b="1" dirty="0">
                <a:solidFill>
                  <a:srgbClr val="E66D25"/>
                </a:solidFill>
              </a:rPr>
              <a:t>The Achilles' Heel: Support is a Tax on Everyone</a:t>
            </a:r>
            <a:endParaRPr lang="en-IN" dirty="0">
              <a:solidFill>
                <a:srgbClr val="E66D25"/>
              </a:solidFill>
            </a:endParaRPr>
          </a:p>
        </p:txBody>
      </p:sp>
      <p:sp>
        <p:nvSpPr>
          <p:cNvPr id="7" name="Rectangle 6">
            <a:extLst>
              <a:ext uri="{FF2B5EF4-FFF2-40B4-BE49-F238E27FC236}">
                <a16:creationId xmlns:a16="http://schemas.microsoft.com/office/drawing/2014/main" id="{9CAC6446-373C-C4E7-F9C6-4FA3DD5B5D92}"/>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person in a circle with a computer and a person in a headphones&#10;&#10;AI-generated content may be incorrect.">
            <a:extLst>
              <a:ext uri="{FF2B5EF4-FFF2-40B4-BE49-F238E27FC236}">
                <a16:creationId xmlns:a16="http://schemas.microsoft.com/office/drawing/2014/main" id="{5E579D77-6B0A-9AA7-0BD7-836F0AEC7B0E}"/>
              </a:ext>
            </a:extLst>
          </p:cNvPr>
          <p:cNvPicPr>
            <a:picLocks noChangeAspect="1"/>
          </p:cNvPicPr>
          <p:nvPr/>
        </p:nvPicPr>
        <p:blipFill>
          <a:blip r:embed="rId4"/>
          <a:stretch>
            <a:fillRect/>
          </a:stretch>
        </p:blipFill>
        <p:spPr>
          <a:xfrm>
            <a:off x="1460714" y="2171700"/>
            <a:ext cx="3810000" cy="3810000"/>
          </a:xfrm>
          <a:prstGeom prst="rect">
            <a:avLst/>
          </a:prstGeom>
        </p:spPr>
      </p:pic>
      <p:sp>
        <p:nvSpPr>
          <p:cNvPr id="20" name="TextBox 19">
            <a:extLst>
              <a:ext uri="{FF2B5EF4-FFF2-40B4-BE49-F238E27FC236}">
                <a16:creationId xmlns:a16="http://schemas.microsoft.com/office/drawing/2014/main" id="{3B968BBC-440C-AB33-EF38-8A626EE7318F}"/>
              </a:ext>
            </a:extLst>
          </p:cNvPr>
          <p:cNvSpPr txBox="1"/>
          <p:nvPr/>
        </p:nvSpPr>
        <p:spPr>
          <a:xfrm>
            <a:off x="1676400" y="2387600"/>
            <a:ext cx="3073400" cy="3200400"/>
          </a:xfrm>
          <a:prstGeom prst="rect">
            <a:avLst/>
          </a:prstGeom>
          <a:noFill/>
        </p:spPr>
        <p:txBody>
          <a:bodyPr wrap="none" rtlCol="0">
            <a:prstTxWarp prst="textArchUp">
              <a:avLst>
                <a:gd name="adj" fmla="val 10151135"/>
              </a:avLst>
            </a:prstTxWarp>
            <a:spAutoFit/>
          </a:bodyPr>
          <a:lstStyle/>
          <a:p>
            <a:r>
              <a:rPr lang="en-IN" b="1" dirty="0">
                <a:solidFill>
                  <a:schemeClr val="bg1"/>
                </a:solidFill>
              </a:rPr>
              <a:t>Productivity Killer</a:t>
            </a:r>
          </a:p>
        </p:txBody>
      </p:sp>
      <p:sp>
        <p:nvSpPr>
          <p:cNvPr id="22" name="TextBox 21">
            <a:extLst>
              <a:ext uri="{FF2B5EF4-FFF2-40B4-BE49-F238E27FC236}">
                <a16:creationId xmlns:a16="http://schemas.microsoft.com/office/drawing/2014/main" id="{85922CFB-5BBB-2F0E-68D9-C9540160F8CE}"/>
              </a:ext>
            </a:extLst>
          </p:cNvPr>
          <p:cNvSpPr txBox="1"/>
          <p:nvPr/>
        </p:nvSpPr>
        <p:spPr>
          <a:xfrm>
            <a:off x="2013057" y="2349500"/>
            <a:ext cx="3073400" cy="3455444"/>
          </a:xfrm>
          <a:prstGeom prst="rect">
            <a:avLst/>
          </a:prstGeom>
          <a:noFill/>
        </p:spPr>
        <p:txBody>
          <a:bodyPr wrap="none" rtlCol="0">
            <a:prstTxWarp prst="textArchDown">
              <a:avLst>
                <a:gd name="adj" fmla="val 7680806"/>
              </a:avLst>
            </a:prstTxWarp>
            <a:spAutoFit/>
          </a:bodyPr>
          <a:lstStyle/>
          <a:p>
            <a:r>
              <a:rPr lang="en-IN" b="1" dirty="0">
                <a:solidFill>
                  <a:schemeClr val="bg1"/>
                </a:solidFill>
              </a:rPr>
              <a:t>Major Cost </a:t>
            </a:r>
            <a:r>
              <a:rPr lang="en-IN" b="1" dirty="0" err="1">
                <a:solidFill>
                  <a:schemeClr val="bg1"/>
                </a:solidFill>
              </a:rPr>
              <a:t>Center</a:t>
            </a:r>
            <a:endParaRPr lang="en-IN" b="1" dirty="0">
              <a:solidFill>
                <a:schemeClr val="bg1"/>
              </a:solidFill>
            </a:endParaRPr>
          </a:p>
        </p:txBody>
      </p:sp>
      <p:sp>
        <p:nvSpPr>
          <p:cNvPr id="23" name="Rectangle: Rounded Corners 22">
            <a:extLst>
              <a:ext uri="{FF2B5EF4-FFF2-40B4-BE49-F238E27FC236}">
                <a16:creationId xmlns:a16="http://schemas.microsoft.com/office/drawing/2014/main" id="{13D0E18C-2583-2612-EAC8-2498F975DC6B}"/>
              </a:ext>
            </a:extLst>
          </p:cNvPr>
          <p:cNvSpPr/>
          <p:nvPr/>
        </p:nvSpPr>
        <p:spPr>
          <a:xfrm>
            <a:off x="6216286" y="1905000"/>
            <a:ext cx="5220000" cy="1483884"/>
          </a:xfrm>
          <a:prstGeom prst="roundRect">
            <a:avLst>
              <a:gd name="adj" fmla="val 4592"/>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15EC5F21-4C4B-7182-1AC0-C56D4026FF8F}"/>
              </a:ext>
            </a:extLst>
          </p:cNvPr>
          <p:cNvSpPr/>
          <p:nvPr/>
        </p:nvSpPr>
        <p:spPr>
          <a:xfrm>
            <a:off x="6393440" y="1743700"/>
            <a:ext cx="1726186" cy="342105"/>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For the User</a:t>
            </a:r>
            <a:endParaRPr lang="en-IN" sz="1600" dirty="0"/>
          </a:p>
        </p:txBody>
      </p:sp>
      <p:sp>
        <p:nvSpPr>
          <p:cNvPr id="26" name="TextBox 25">
            <a:extLst>
              <a:ext uri="{FF2B5EF4-FFF2-40B4-BE49-F238E27FC236}">
                <a16:creationId xmlns:a16="http://schemas.microsoft.com/office/drawing/2014/main" id="{6F376913-4CAB-6125-DA7C-9695F3AFAEE1}"/>
              </a:ext>
            </a:extLst>
          </p:cNvPr>
          <p:cNvSpPr txBox="1"/>
          <p:nvPr/>
        </p:nvSpPr>
        <p:spPr>
          <a:xfrm>
            <a:off x="6505834" y="2733858"/>
            <a:ext cx="1333635" cy="215444"/>
          </a:xfrm>
          <a:prstGeom prst="rect">
            <a:avLst/>
          </a:prstGeom>
          <a:noFill/>
        </p:spPr>
        <p:txBody>
          <a:bodyPr wrap="none" lIns="0" tIns="0" rIns="0" bIns="0" rtlCol="0">
            <a:spAutoFit/>
          </a:bodyPr>
          <a:lstStyle/>
          <a:p>
            <a:r>
              <a:rPr lang="en-US" sz="1400" dirty="0">
                <a:solidFill>
                  <a:srgbClr val="0B133C"/>
                </a:solidFill>
              </a:rPr>
              <a:t>of IT tickets are </a:t>
            </a:r>
          </a:p>
        </p:txBody>
      </p:sp>
      <p:sp>
        <p:nvSpPr>
          <p:cNvPr id="30" name="TextBox 29">
            <a:extLst>
              <a:ext uri="{FF2B5EF4-FFF2-40B4-BE49-F238E27FC236}">
                <a16:creationId xmlns:a16="http://schemas.microsoft.com/office/drawing/2014/main" id="{9AD31B84-F127-471A-54AC-FE50801F7BFA}"/>
              </a:ext>
            </a:extLst>
          </p:cNvPr>
          <p:cNvSpPr txBox="1"/>
          <p:nvPr/>
        </p:nvSpPr>
        <p:spPr>
          <a:xfrm>
            <a:off x="6505834" y="2281546"/>
            <a:ext cx="772647" cy="430887"/>
          </a:xfrm>
          <a:prstGeom prst="rect">
            <a:avLst/>
          </a:prstGeom>
          <a:noFill/>
        </p:spPr>
        <p:txBody>
          <a:bodyPr wrap="none" lIns="0" tIns="0" rIns="0" bIns="0" rtlCol="0">
            <a:spAutoFit/>
          </a:bodyPr>
          <a:lstStyle/>
          <a:p>
            <a:r>
              <a:rPr lang="en-US" sz="2800" b="1" dirty="0">
                <a:solidFill>
                  <a:srgbClr val="E66D25"/>
                </a:solidFill>
              </a:rPr>
              <a:t>70% </a:t>
            </a:r>
          </a:p>
        </p:txBody>
      </p:sp>
      <p:sp>
        <p:nvSpPr>
          <p:cNvPr id="31" name="TextBox 30">
            <a:extLst>
              <a:ext uri="{FF2B5EF4-FFF2-40B4-BE49-F238E27FC236}">
                <a16:creationId xmlns:a16="http://schemas.microsoft.com/office/drawing/2014/main" id="{36159A3B-D379-4719-488A-2DEDA7EB4ACF}"/>
              </a:ext>
            </a:extLst>
          </p:cNvPr>
          <p:cNvSpPr txBox="1"/>
          <p:nvPr/>
        </p:nvSpPr>
        <p:spPr>
          <a:xfrm>
            <a:off x="6505834" y="2901928"/>
            <a:ext cx="2323392" cy="369332"/>
          </a:xfrm>
          <a:prstGeom prst="rect">
            <a:avLst/>
          </a:prstGeom>
          <a:noFill/>
        </p:spPr>
        <p:txBody>
          <a:bodyPr wrap="square" lIns="0" tIns="0" rIns="0" bIns="0" rtlCol="0">
            <a:spAutoFit/>
          </a:bodyPr>
          <a:lstStyle/>
          <a:p>
            <a:r>
              <a:rPr lang="en-US" sz="2000" b="1" dirty="0">
                <a:solidFill>
                  <a:srgbClr val="0B133C"/>
                </a:solidFill>
              </a:rPr>
              <a:t>how-to</a:t>
            </a:r>
            <a:r>
              <a:rPr lang="en-US" sz="2400" b="1" dirty="0">
                <a:solidFill>
                  <a:srgbClr val="0B133C"/>
                </a:solidFill>
              </a:rPr>
              <a:t> </a:t>
            </a:r>
            <a:r>
              <a:rPr lang="en-US" sz="1400" dirty="0">
                <a:solidFill>
                  <a:srgbClr val="0B133C"/>
                </a:solidFill>
              </a:rPr>
              <a:t>questions</a:t>
            </a:r>
            <a:endParaRPr lang="en-US" sz="1600" dirty="0">
              <a:solidFill>
                <a:srgbClr val="0B133C"/>
              </a:solidFill>
            </a:endParaRPr>
          </a:p>
        </p:txBody>
      </p:sp>
      <p:sp>
        <p:nvSpPr>
          <p:cNvPr id="32" name="TextBox 31">
            <a:extLst>
              <a:ext uri="{FF2B5EF4-FFF2-40B4-BE49-F238E27FC236}">
                <a16:creationId xmlns:a16="http://schemas.microsoft.com/office/drawing/2014/main" id="{1D430111-24CF-76F3-3BF8-C40218FBD976}"/>
              </a:ext>
            </a:extLst>
          </p:cNvPr>
          <p:cNvSpPr txBox="1"/>
          <p:nvPr/>
        </p:nvSpPr>
        <p:spPr>
          <a:xfrm>
            <a:off x="9119904" y="2767725"/>
            <a:ext cx="1837544" cy="430887"/>
          </a:xfrm>
          <a:prstGeom prst="rect">
            <a:avLst/>
          </a:prstGeom>
          <a:noFill/>
        </p:spPr>
        <p:txBody>
          <a:bodyPr wrap="square" lIns="0" tIns="0" rIns="0" bIns="0" rtlCol="0">
            <a:spAutoFit/>
          </a:bodyPr>
          <a:lstStyle/>
          <a:p>
            <a:r>
              <a:rPr lang="en-US" sz="1400" dirty="0">
                <a:solidFill>
                  <a:srgbClr val="0B133C"/>
                </a:solidFill>
              </a:rPr>
              <a:t>hours/week lost searching for info.</a:t>
            </a:r>
          </a:p>
        </p:txBody>
      </p:sp>
      <p:sp>
        <p:nvSpPr>
          <p:cNvPr id="33" name="TextBox 32">
            <a:extLst>
              <a:ext uri="{FF2B5EF4-FFF2-40B4-BE49-F238E27FC236}">
                <a16:creationId xmlns:a16="http://schemas.microsoft.com/office/drawing/2014/main" id="{3E2CF525-CA88-75C6-3FBC-B2ED2E12D59C}"/>
              </a:ext>
            </a:extLst>
          </p:cNvPr>
          <p:cNvSpPr txBox="1"/>
          <p:nvPr/>
        </p:nvSpPr>
        <p:spPr>
          <a:xfrm>
            <a:off x="9119903" y="2281546"/>
            <a:ext cx="527388" cy="430887"/>
          </a:xfrm>
          <a:prstGeom prst="rect">
            <a:avLst/>
          </a:prstGeom>
          <a:noFill/>
        </p:spPr>
        <p:txBody>
          <a:bodyPr wrap="none" lIns="0" tIns="0" rIns="0" bIns="0" rtlCol="0">
            <a:spAutoFit/>
          </a:bodyPr>
          <a:lstStyle/>
          <a:p>
            <a:r>
              <a:rPr lang="en-US" sz="2800" b="1" dirty="0">
                <a:solidFill>
                  <a:srgbClr val="E66D25"/>
                </a:solidFill>
              </a:rPr>
              <a:t>9+ </a:t>
            </a:r>
          </a:p>
        </p:txBody>
      </p:sp>
      <p:cxnSp>
        <p:nvCxnSpPr>
          <p:cNvPr id="38" name="Straight Connector 37">
            <a:extLst>
              <a:ext uri="{FF2B5EF4-FFF2-40B4-BE49-F238E27FC236}">
                <a16:creationId xmlns:a16="http://schemas.microsoft.com/office/drawing/2014/main" id="{8A5AD017-C1F6-ED10-722B-9034DFD95C61}"/>
              </a:ext>
            </a:extLst>
          </p:cNvPr>
          <p:cNvCxnSpPr>
            <a:cxnSpLocks/>
          </p:cNvCxnSpPr>
          <p:nvPr/>
        </p:nvCxnSpPr>
        <p:spPr>
          <a:xfrm>
            <a:off x="8715023" y="2297288"/>
            <a:ext cx="0" cy="1041400"/>
          </a:xfrm>
          <a:prstGeom prst="line">
            <a:avLst/>
          </a:prstGeom>
          <a:ln>
            <a:solidFill>
              <a:srgbClr val="E66D25"/>
            </a:solidFill>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16CF7D06-4F1A-79ED-8D69-0C302225B7B0}"/>
              </a:ext>
            </a:extLst>
          </p:cNvPr>
          <p:cNvSpPr/>
          <p:nvPr/>
        </p:nvSpPr>
        <p:spPr>
          <a:xfrm>
            <a:off x="6216286" y="3796503"/>
            <a:ext cx="5220000" cy="1101448"/>
          </a:xfrm>
          <a:prstGeom prst="roundRect">
            <a:avLst>
              <a:gd name="adj" fmla="val 10556"/>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525540AC-B923-F50D-9FC2-E0D04082EBC3}"/>
              </a:ext>
            </a:extLst>
          </p:cNvPr>
          <p:cNvSpPr/>
          <p:nvPr/>
        </p:nvSpPr>
        <p:spPr>
          <a:xfrm>
            <a:off x="6393439" y="3611837"/>
            <a:ext cx="2064853" cy="342105"/>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For the Provider</a:t>
            </a:r>
            <a:endParaRPr lang="en-IN" sz="1600" dirty="0"/>
          </a:p>
        </p:txBody>
      </p:sp>
      <p:sp>
        <p:nvSpPr>
          <p:cNvPr id="42" name="TextBox 41">
            <a:extLst>
              <a:ext uri="{FF2B5EF4-FFF2-40B4-BE49-F238E27FC236}">
                <a16:creationId xmlns:a16="http://schemas.microsoft.com/office/drawing/2014/main" id="{19895DDE-E7F5-1597-197C-1BE1CEBEF968}"/>
              </a:ext>
            </a:extLst>
          </p:cNvPr>
          <p:cNvSpPr txBox="1"/>
          <p:nvPr/>
        </p:nvSpPr>
        <p:spPr>
          <a:xfrm>
            <a:off x="6949210" y="4162036"/>
            <a:ext cx="4321499" cy="430887"/>
          </a:xfrm>
          <a:prstGeom prst="rect">
            <a:avLst/>
          </a:prstGeom>
          <a:noFill/>
        </p:spPr>
        <p:txBody>
          <a:bodyPr wrap="square" lIns="0" tIns="0" rIns="0" bIns="0" rtlCol="0">
            <a:spAutoFit/>
          </a:bodyPr>
          <a:lstStyle/>
          <a:p>
            <a:r>
              <a:rPr lang="en-US" sz="1400" dirty="0">
                <a:solidFill>
                  <a:srgbClr val="0B133C"/>
                </a:solidFill>
              </a:rPr>
              <a:t>Labor is the #1 cost in IT services. Every ticket deflected is a direct, hard-dollar saving.</a:t>
            </a:r>
          </a:p>
        </p:txBody>
      </p:sp>
      <p:sp>
        <p:nvSpPr>
          <p:cNvPr id="43" name="TextBox 42">
            <a:extLst>
              <a:ext uri="{FF2B5EF4-FFF2-40B4-BE49-F238E27FC236}">
                <a16:creationId xmlns:a16="http://schemas.microsoft.com/office/drawing/2014/main" id="{C0A6FE54-66BA-0C72-213E-105BB6347CD3}"/>
              </a:ext>
            </a:extLst>
          </p:cNvPr>
          <p:cNvSpPr txBox="1"/>
          <p:nvPr/>
        </p:nvSpPr>
        <p:spPr>
          <a:xfrm>
            <a:off x="6434740" y="4162036"/>
            <a:ext cx="419987" cy="430887"/>
          </a:xfrm>
          <a:prstGeom prst="rect">
            <a:avLst/>
          </a:prstGeom>
          <a:noFill/>
        </p:spPr>
        <p:txBody>
          <a:bodyPr wrap="none" lIns="0" tIns="0" rIns="0" bIns="0" rtlCol="0">
            <a:spAutoFit/>
          </a:bodyPr>
          <a:lstStyle/>
          <a:p>
            <a:r>
              <a:rPr lang="en-US" sz="2800" b="1" dirty="0">
                <a:solidFill>
                  <a:srgbClr val="E66D25"/>
                </a:solidFill>
              </a:rPr>
              <a:t>#1</a:t>
            </a:r>
          </a:p>
        </p:txBody>
      </p:sp>
      <p:sp>
        <p:nvSpPr>
          <p:cNvPr id="53" name="Rectangle: Rounded Corners 52">
            <a:extLst>
              <a:ext uri="{FF2B5EF4-FFF2-40B4-BE49-F238E27FC236}">
                <a16:creationId xmlns:a16="http://schemas.microsoft.com/office/drawing/2014/main" id="{4D279276-CD77-0579-3059-892AB6CA63E4}"/>
              </a:ext>
            </a:extLst>
          </p:cNvPr>
          <p:cNvSpPr/>
          <p:nvPr/>
        </p:nvSpPr>
        <p:spPr>
          <a:xfrm>
            <a:off x="6227596" y="5088223"/>
            <a:ext cx="5220000" cy="1130356"/>
          </a:xfrm>
          <a:prstGeom prst="roundRect">
            <a:avLst>
              <a:gd name="adj" fmla="val 11479"/>
            </a:avLst>
          </a:prstGeom>
          <a:solidFill>
            <a:srgbClr val="CADFF9"/>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lIns="288000" tIns="0" rIns="288000" bIns="0" rtlCol="0" anchor="ctr"/>
          <a:lstStyle/>
          <a:p>
            <a:r>
              <a:rPr lang="en-US" sz="1200" dirty="0">
                <a:solidFill>
                  <a:srgbClr val="0B133C"/>
                </a:solidFill>
              </a:rPr>
              <a:t>The reactive support model is the most expensive part of any EUC solution and the highest frustration for users. This is the gap we will exploit with a high-margin, automated solution.</a:t>
            </a:r>
            <a:endParaRPr lang="en-IN" sz="1200" dirty="0">
              <a:solidFill>
                <a:srgbClr val="0B133C"/>
              </a:solidFill>
            </a:endParaRPr>
          </a:p>
        </p:txBody>
      </p:sp>
      <p:grpSp>
        <p:nvGrpSpPr>
          <p:cNvPr id="3" name="Group 2">
            <a:extLst>
              <a:ext uri="{FF2B5EF4-FFF2-40B4-BE49-F238E27FC236}">
                <a16:creationId xmlns:a16="http://schemas.microsoft.com/office/drawing/2014/main" id="{2EC8E692-880B-20D4-B203-CE732CCA4D5A}"/>
              </a:ext>
            </a:extLst>
          </p:cNvPr>
          <p:cNvGrpSpPr/>
          <p:nvPr/>
        </p:nvGrpSpPr>
        <p:grpSpPr>
          <a:xfrm>
            <a:off x="400984" y="433428"/>
            <a:ext cx="45719" cy="994185"/>
            <a:chOff x="400984" y="433428"/>
            <a:chExt cx="45719" cy="994185"/>
          </a:xfrm>
        </p:grpSpPr>
        <p:sp>
          <p:nvSpPr>
            <p:cNvPr id="35" name="Rectangle 34">
              <a:extLst>
                <a:ext uri="{FF2B5EF4-FFF2-40B4-BE49-F238E27FC236}">
                  <a16:creationId xmlns:a16="http://schemas.microsoft.com/office/drawing/2014/main" id="{1EFB6E81-A9B6-0540-BC31-8C8213712687}"/>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57A161AE-35E1-FECC-257B-37CA0AFC3EBB}"/>
                </a:ext>
              </a:extLst>
            </p:cNvPr>
            <p:cNvSpPr/>
            <p:nvPr/>
          </p:nvSpPr>
          <p:spPr>
            <a:xfrm rot="5400000">
              <a:off x="134542" y="1115451"/>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7795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1CCD6-2FA0-3A78-59F9-A852F7EC6545}"/>
            </a:ext>
          </a:extLst>
        </p:cNvPr>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C8C2A6AF-F4CD-102F-2972-477B8F1AC147}"/>
              </a:ext>
            </a:extLst>
          </p:cNvPr>
          <p:cNvSpPr/>
          <p:nvPr/>
        </p:nvSpPr>
        <p:spPr>
          <a:xfrm>
            <a:off x="3374338" y="2137679"/>
            <a:ext cx="2677212" cy="2381326"/>
          </a:xfrm>
          <a:prstGeom prst="roundRect">
            <a:avLst>
              <a:gd name="adj" fmla="val 5134"/>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5FEE4E1-56F5-CC52-0B05-E7035C7FBA54}"/>
              </a:ext>
            </a:extLst>
          </p:cNvPr>
          <p:cNvSpPr txBox="1"/>
          <p:nvPr/>
        </p:nvSpPr>
        <p:spPr>
          <a:xfrm>
            <a:off x="569264" y="586021"/>
            <a:ext cx="6709218" cy="954107"/>
          </a:xfrm>
          <a:prstGeom prst="rect">
            <a:avLst/>
          </a:prstGeom>
          <a:noFill/>
        </p:spPr>
        <p:txBody>
          <a:bodyPr wrap="square" rtlCol="0">
            <a:spAutoFit/>
          </a:bodyPr>
          <a:lstStyle/>
          <a:p>
            <a:r>
              <a:rPr lang="en-US" sz="2800" dirty="0">
                <a:solidFill>
                  <a:srgbClr val="0B133C"/>
                </a:solidFill>
              </a:rPr>
              <a:t>The Market Has Mastered IT Logistics. They Have Ignored the End-User.</a:t>
            </a:r>
            <a:endParaRPr lang="en-IN" dirty="0">
              <a:solidFill>
                <a:srgbClr val="0B133C"/>
              </a:solidFill>
            </a:endParaRPr>
          </a:p>
        </p:txBody>
      </p:sp>
      <p:pic>
        <p:nvPicPr>
          <p:cNvPr id="6" name="Graphic 5">
            <a:extLst>
              <a:ext uri="{FF2B5EF4-FFF2-40B4-BE49-F238E27FC236}">
                <a16:creationId xmlns:a16="http://schemas.microsoft.com/office/drawing/2014/main" id="{259A52FA-8F51-372C-D01A-87EF2CBA13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6800" y="579672"/>
            <a:ext cx="1665937" cy="411584"/>
          </a:xfrm>
          <a:prstGeom prst="rect">
            <a:avLst/>
          </a:prstGeom>
        </p:spPr>
      </p:pic>
      <p:sp>
        <p:nvSpPr>
          <p:cNvPr id="36" name="TextBox 35">
            <a:extLst>
              <a:ext uri="{FF2B5EF4-FFF2-40B4-BE49-F238E27FC236}">
                <a16:creationId xmlns:a16="http://schemas.microsoft.com/office/drawing/2014/main" id="{26FD2471-8556-B8FC-EC13-A31C0043C844}"/>
              </a:ext>
            </a:extLst>
          </p:cNvPr>
          <p:cNvSpPr txBox="1"/>
          <p:nvPr/>
        </p:nvSpPr>
        <p:spPr>
          <a:xfrm>
            <a:off x="569263" y="308240"/>
            <a:ext cx="5408725" cy="369332"/>
          </a:xfrm>
          <a:prstGeom prst="rect">
            <a:avLst/>
          </a:prstGeom>
          <a:noFill/>
        </p:spPr>
        <p:txBody>
          <a:bodyPr wrap="none" rtlCol="0" anchor="b">
            <a:spAutoFit/>
          </a:bodyPr>
          <a:lstStyle/>
          <a:p>
            <a:r>
              <a:rPr lang="en-US" b="1" dirty="0">
                <a:solidFill>
                  <a:srgbClr val="E66D25"/>
                </a:solidFill>
              </a:rPr>
              <a:t>The "Table Stakes": A Mature but Flawed Market</a:t>
            </a:r>
            <a:endParaRPr lang="en-IN" dirty="0">
              <a:solidFill>
                <a:srgbClr val="E66D25"/>
              </a:solidFill>
            </a:endParaRPr>
          </a:p>
        </p:txBody>
      </p:sp>
      <p:sp>
        <p:nvSpPr>
          <p:cNvPr id="7" name="Rectangle 6">
            <a:extLst>
              <a:ext uri="{FF2B5EF4-FFF2-40B4-BE49-F238E27FC236}">
                <a16:creationId xmlns:a16="http://schemas.microsoft.com/office/drawing/2014/main" id="{1493AC84-57F7-24D5-90F8-57CDAB1E92BD}"/>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A79FD11F-DCFF-28BA-BE2F-EAA0299CF3C7}"/>
              </a:ext>
            </a:extLst>
          </p:cNvPr>
          <p:cNvSpPr txBox="1"/>
          <p:nvPr/>
        </p:nvSpPr>
        <p:spPr>
          <a:xfrm>
            <a:off x="2379567" y="5360494"/>
            <a:ext cx="7374034" cy="646331"/>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The market leaders have built impressive platforms to solve the IT administrator's problems. They are competing to be the best backend system. However, they all share the same strategic blind spot: they are not built for the employee's real-time, lived experience.</a:t>
            </a:r>
          </a:p>
        </p:txBody>
      </p:sp>
      <p:graphicFrame>
        <p:nvGraphicFramePr>
          <p:cNvPr id="5" name="Table 4">
            <a:extLst>
              <a:ext uri="{FF2B5EF4-FFF2-40B4-BE49-F238E27FC236}">
                <a16:creationId xmlns:a16="http://schemas.microsoft.com/office/drawing/2014/main" id="{5C6E0549-E9E3-8D0D-77AA-D5E8748FA12D}"/>
              </a:ext>
            </a:extLst>
          </p:cNvPr>
          <p:cNvGraphicFramePr>
            <a:graphicFrameLocks noGrp="1"/>
          </p:cNvGraphicFramePr>
          <p:nvPr>
            <p:extLst>
              <p:ext uri="{D42A27DB-BD31-4B8C-83A1-F6EECF244321}">
                <p14:modId xmlns:p14="http://schemas.microsoft.com/office/powerpoint/2010/main" val="4223871962"/>
              </p:ext>
            </p:extLst>
          </p:nvPr>
        </p:nvGraphicFramePr>
        <p:xfrm>
          <a:off x="672252" y="2800363"/>
          <a:ext cx="10775344" cy="1483360"/>
        </p:xfrm>
        <a:graphic>
          <a:graphicData uri="http://schemas.openxmlformats.org/drawingml/2006/table">
            <a:tbl>
              <a:tblPr firstRow="1" bandRow="1">
                <a:tableStyleId>{5C22544A-7EE6-4342-B048-85BDC9FD1C3A}</a:tableStyleId>
              </a:tblPr>
              <a:tblGrid>
                <a:gridCol w="2693836">
                  <a:extLst>
                    <a:ext uri="{9D8B030D-6E8A-4147-A177-3AD203B41FA5}">
                      <a16:colId xmlns:a16="http://schemas.microsoft.com/office/drawing/2014/main" val="891522167"/>
                    </a:ext>
                  </a:extLst>
                </a:gridCol>
                <a:gridCol w="2693836">
                  <a:extLst>
                    <a:ext uri="{9D8B030D-6E8A-4147-A177-3AD203B41FA5}">
                      <a16:colId xmlns:a16="http://schemas.microsoft.com/office/drawing/2014/main" val="1523431546"/>
                    </a:ext>
                  </a:extLst>
                </a:gridCol>
                <a:gridCol w="2693836">
                  <a:extLst>
                    <a:ext uri="{9D8B030D-6E8A-4147-A177-3AD203B41FA5}">
                      <a16:colId xmlns:a16="http://schemas.microsoft.com/office/drawing/2014/main" val="1862349209"/>
                    </a:ext>
                  </a:extLst>
                </a:gridCol>
                <a:gridCol w="2693836">
                  <a:extLst>
                    <a:ext uri="{9D8B030D-6E8A-4147-A177-3AD203B41FA5}">
                      <a16:colId xmlns:a16="http://schemas.microsoft.com/office/drawing/2014/main" val="156826106"/>
                    </a:ext>
                  </a:extLst>
                </a:gridCol>
              </a:tblGrid>
              <a:tr h="370840">
                <a:tc>
                  <a:txBody>
                    <a:bodyPr/>
                    <a:lstStyle/>
                    <a:p>
                      <a:pPr algn="ctr"/>
                      <a:r>
                        <a:rPr lang="en-IN" sz="1400" b="1" dirty="0" err="1">
                          <a:solidFill>
                            <a:schemeClr val="bg1"/>
                          </a:solidFill>
                        </a:rPr>
                        <a:t>xyz</a:t>
                      </a:r>
                      <a:endParaRPr lang="en-IN" sz="1400" b="1" dirty="0">
                        <a:solidFill>
                          <a:schemeClr val="bg1"/>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242289880"/>
                  </a:ext>
                </a:extLst>
              </a:tr>
              <a:tr h="370840">
                <a:tc>
                  <a:txBody>
                    <a:bodyPr/>
                    <a:lstStyle/>
                    <a:p>
                      <a:pPr algn="ctr"/>
                      <a:r>
                        <a:rPr lang="en-IN" sz="1400" b="1" dirty="0" err="1">
                          <a:solidFill>
                            <a:schemeClr val="bg1"/>
                          </a:solidFill>
                        </a:rPr>
                        <a:t>xyz</a:t>
                      </a:r>
                      <a:endParaRPr lang="en-IN" sz="1400" b="1" dirty="0">
                        <a:solidFill>
                          <a:schemeClr val="bg1"/>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3264158903"/>
                  </a:ext>
                </a:extLst>
              </a:tr>
              <a:tr h="370840">
                <a:tc>
                  <a:txBody>
                    <a:bodyPr/>
                    <a:lstStyle/>
                    <a:p>
                      <a:pPr algn="ctr"/>
                      <a:r>
                        <a:rPr lang="en-IN" sz="1400" b="1" dirty="0" err="1">
                          <a:solidFill>
                            <a:schemeClr val="bg1"/>
                          </a:solidFill>
                        </a:rPr>
                        <a:t>xyz</a:t>
                      </a:r>
                      <a:endParaRPr lang="en-IN" sz="1400" b="1" dirty="0">
                        <a:solidFill>
                          <a:schemeClr val="bg1"/>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3088171123"/>
                  </a:ext>
                </a:extLst>
              </a:tr>
              <a:tr h="370840">
                <a:tc>
                  <a:txBody>
                    <a:bodyPr/>
                    <a:lstStyle/>
                    <a:p>
                      <a:pPr algn="ctr"/>
                      <a:r>
                        <a:rPr lang="en-IN" sz="1400" b="1" dirty="0" err="1">
                          <a:solidFill>
                            <a:schemeClr val="bg1"/>
                          </a:solidFill>
                        </a:rPr>
                        <a:t>xyz</a:t>
                      </a:r>
                      <a:endParaRPr lang="en-IN" sz="1400" b="1" dirty="0">
                        <a:solidFill>
                          <a:schemeClr val="bg1"/>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solidFill>
                      <a:schemeClr val="accent2"/>
                    </a:solidFill>
                  </a:tcPr>
                </a:tc>
                <a:tc>
                  <a:txBody>
                    <a:bodyPr/>
                    <a:lstStyle/>
                    <a:p>
                      <a:endParaRPr lang="en-IN">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1702181818"/>
                  </a:ext>
                </a:extLst>
              </a:tr>
            </a:tbl>
          </a:graphicData>
        </a:graphic>
      </p:graphicFrame>
      <p:pic>
        <p:nvPicPr>
          <p:cNvPr id="9" name="Graphic 8" descr="Close with solid fill">
            <a:extLst>
              <a:ext uri="{FF2B5EF4-FFF2-40B4-BE49-F238E27FC236}">
                <a16:creationId xmlns:a16="http://schemas.microsoft.com/office/drawing/2014/main" id="{3F38430E-1845-D6A3-AFF4-BC2082B72E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6220" y="3268099"/>
            <a:ext cx="166428" cy="166428"/>
          </a:xfrm>
          <a:prstGeom prst="rect">
            <a:avLst/>
          </a:prstGeom>
        </p:spPr>
      </p:pic>
      <p:pic>
        <p:nvPicPr>
          <p:cNvPr id="14" name="Graphic 13" descr="Checkmark with solid fill">
            <a:extLst>
              <a:ext uri="{FF2B5EF4-FFF2-40B4-BE49-F238E27FC236}">
                <a16:creationId xmlns:a16="http://schemas.microsoft.com/office/drawing/2014/main" id="{9A0013F0-616B-9AF9-50DB-0CCF6F930F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9730" y="2911291"/>
            <a:ext cx="166428" cy="166428"/>
          </a:xfrm>
          <a:prstGeom prst="rect">
            <a:avLst/>
          </a:prstGeom>
        </p:spPr>
      </p:pic>
      <p:pic>
        <p:nvPicPr>
          <p:cNvPr id="15" name="Graphic 14" descr="Close with solid fill">
            <a:extLst>
              <a:ext uri="{FF2B5EF4-FFF2-40B4-BE49-F238E27FC236}">
                <a16:creationId xmlns:a16="http://schemas.microsoft.com/office/drawing/2014/main" id="{771BABA4-8499-AB3D-853B-DFECE2DA1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6220" y="4054569"/>
            <a:ext cx="166428" cy="166428"/>
          </a:xfrm>
          <a:prstGeom prst="rect">
            <a:avLst/>
          </a:prstGeom>
        </p:spPr>
      </p:pic>
      <p:pic>
        <p:nvPicPr>
          <p:cNvPr id="18" name="Graphic 17" descr="Checkmark with solid fill">
            <a:extLst>
              <a:ext uri="{FF2B5EF4-FFF2-40B4-BE49-F238E27FC236}">
                <a16:creationId xmlns:a16="http://schemas.microsoft.com/office/drawing/2014/main" id="{FFD9CA91-5411-45BE-9AED-C4AB88BABF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6220" y="2911291"/>
            <a:ext cx="166428" cy="166428"/>
          </a:xfrm>
          <a:prstGeom prst="rect">
            <a:avLst/>
          </a:prstGeom>
        </p:spPr>
      </p:pic>
      <p:pic>
        <p:nvPicPr>
          <p:cNvPr id="19" name="Graphic 18" descr="Checkmark with solid fill">
            <a:extLst>
              <a:ext uri="{FF2B5EF4-FFF2-40B4-BE49-F238E27FC236}">
                <a16:creationId xmlns:a16="http://schemas.microsoft.com/office/drawing/2014/main" id="{254D69CA-FFCE-F8A5-5DF0-AA4E9A57D1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9730" y="3279695"/>
            <a:ext cx="166428" cy="166428"/>
          </a:xfrm>
          <a:prstGeom prst="rect">
            <a:avLst/>
          </a:prstGeom>
        </p:spPr>
      </p:pic>
      <p:pic>
        <p:nvPicPr>
          <p:cNvPr id="21" name="Graphic 20" descr="Checkmark with solid fill">
            <a:extLst>
              <a:ext uri="{FF2B5EF4-FFF2-40B4-BE49-F238E27FC236}">
                <a16:creationId xmlns:a16="http://schemas.microsoft.com/office/drawing/2014/main" id="{520198D0-EDFD-CFBD-2ED2-C61635DCAD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6220" y="3661052"/>
            <a:ext cx="166428" cy="166428"/>
          </a:xfrm>
          <a:prstGeom prst="rect">
            <a:avLst/>
          </a:prstGeom>
        </p:spPr>
      </p:pic>
      <p:pic>
        <p:nvPicPr>
          <p:cNvPr id="25" name="Graphic 24" descr="Close with solid fill">
            <a:extLst>
              <a:ext uri="{FF2B5EF4-FFF2-40B4-BE49-F238E27FC236}">
                <a16:creationId xmlns:a16="http://schemas.microsoft.com/office/drawing/2014/main" id="{3AD7CC96-20F3-6DB7-A9B6-7838FC1AEF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4211" y="4054569"/>
            <a:ext cx="166428" cy="166428"/>
          </a:xfrm>
          <a:prstGeom prst="rect">
            <a:avLst/>
          </a:prstGeom>
        </p:spPr>
      </p:pic>
      <p:pic>
        <p:nvPicPr>
          <p:cNvPr id="27" name="Graphic 26" descr="Checkmark with solid fill">
            <a:extLst>
              <a:ext uri="{FF2B5EF4-FFF2-40B4-BE49-F238E27FC236}">
                <a16:creationId xmlns:a16="http://schemas.microsoft.com/office/drawing/2014/main" id="{A54ECEEC-3D1E-3852-84F4-10437A72AE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4211" y="3661052"/>
            <a:ext cx="166428" cy="166428"/>
          </a:xfrm>
          <a:prstGeom prst="rect">
            <a:avLst/>
          </a:prstGeom>
        </p:spPr>
      </p:pic>
      <p:pic>
        <p:nvPicPr>
          <p:cNvPr id="28" name="Graphic 27" descr="Checkmark with solid fill">
            <a:extLst>
              <a:ext uri="{FF2B5EF4-FFF2-40B4-BE49-F238E27FC236}">
                <a16:creationId xmlns:a16="http://schemas.microsoft.com/office/drawing/2014/main" id="{F607F68F-9036-0FF4-4CA3-66B6F41F0D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4211" y="3279695"/>
            <a:ext cx="166428" cy="166428"/>
          </a:xfrm>
          <a:prstGeom prst="rect">
            <a:avLst/>
          </a:prstGeom>
        </p:spPr>
      </p:pic>
      <p:pic>
        <p:nvPicPr>
          <p:cNvPr id="29" name="Graphic 28" descr="Checkmark with solid fill">
            <a:extLst>
              <a:ext uri="{FF2B5EF4-FFF2-40B4-BE49-F238E27FC236}">
                <a16:creationId xmlns:a16="http://schemas.microsoft.com/office/drawing/2014/main" id="{83CE5B19-13D0-95E8-EC8D-5CFC1E51A1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4211" y="2921024"/>
            <a:ext cx="166428" cy="166428"/>
          </a:xfrm>
          <a:prstGeom prst="rect">
            <a:avLst/>
          </a:prstGeom>
        </p:spPr>
      </p:pic>
      <p:pic>
        <p:nvPicPr>
          <p:cNvPr id="34" name="Graphic 33" descr="Checkmark with solid fill">
            <a:extLst>
              <a:ext uri="{FF2B5EF4-FFF2-40B4-BE49-F238E27FC236}">
                <a16:creationId xmlns:a16="http://schemas.microsoft.com/office/drawing/2014/main" id="{0784FA8C-0367-1F2D-54CB-6C006F0930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9730" y="3617086"/>
            <a:ext cx="166428" cy="166428"/>
          </a:xfrm>
          <a:prstGeom prst="rect">
            <a:avLst/>
          </a:prstGeom>
        </p:spPr>
      </p:pic>
      <p:pic>
        <p:nvPicPr>
          <p:cNvPr id="37" name="Graphic 36" descr="Checkmark with solid fill">
            <a:extLst>
              <a:ext uri="{FF2B5EF4-FFF2-40B4-BE49-F238E27FC236}">
                <a16:creationId xmlns:a16="http://schemas.microsoft.com/office/drawing/2014/main" id="{14EFB053-C9AC-ADC9-75D0-E62F624C14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9730" y="4054569"/>
            <a:ext cx="166428" cy="166428"/>
          </a:xfrm>
          <a:prstGeom prst="rect">
            <a:avLst/>
          </a:prstGeom>
        </p:spPr>
      </p:pic>
      <p:pic>
        <p:nvPicPr>
          <p:cNvPr id="39" name="Graphic 38">
            <a:extLst>
              <a:ext uri="{FF2B5EF4-FFF2-40B4-BE49-F238E27FC236}">
                <a16:creationId xmlns:a16="http://schemas.microsoft.com/office/drawing/2014/main" id="{AC21CB7A-5CE4-8A9D-EE0E-339EDA7EA8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65761" y="2274946"/>
            <a:ext cx="1494367" cy="365290"/>
          </a:xfrm>
          <a:prstGeom prst="rect">
            <a:avLst/>
          </a:prstGeom>
        </p:spPr>
      </p:pic>
      <p:pic>
        <p:nvPicPr>
          <p:cNvPr id="46" name="Graphic 45">
            <a:extLst>
              <a:ext uri="{FF2B5EF4-FFF2-40B4-BE49-F238E27FC236}">
                <a16:creationId xmlns:a16="http://schemas.microsoft.com/office/drawing/2014/main" id="{F6B5DFA3-196D-3DF0-97BB-59F3BA99BA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5543" y="2388300"/>
            <a:ext cx="1427782" cy="203969"/>
          </a:xfrm>
          <a:prstGeom prst="rect">
            <a:avLst/>
          </a:prstGeom>
        </p:spPr>
      </p:pic>
      <p:pic>
        <p:nvPicPr>
          <p:cNvPr id="48" name="Picture 47" descr="A blue and black logo&#10;&#10;AI-generated content may be incorrect.">
            <a:extLst>
              <a:ext uri="{FF2B5EF4-FFF2-40B4-BE49-F238E27FC236}">
                <a16:creationId xmlns:a16="http://schemas.microsoft.com/office/drawing/2014/main" id="{10531874-EA7D-BFE1-03EE-736485AD3B36}"/>
              </a:ext>
            </a:extLst>
          </p:cNvPr>
          <p:cNvPicPr>
            <a:picLocks noChangeAspect="1"/>
          </p:cNvPicPr>
          <p:nvPr/>
        </p:nvPicPr>
        <p:blipFill>
          <a:blip r:embed="rId12">
            <a:extLst>
              <a:ext uri="{28A0092B-C50C-407E-A947-70E740481C1C}">
                <a14:useLocalDpi xmlns:a14="http://schemas.microsoft.com/office/drawing/2010/main" val="0"/>
              </a:ext>
            </a:extLst>
          </a:blip>
          <a:srcRect l="17609" t="32694" r="17397" b="33239"/>
          <a:stretch>
            <a:fillRect/>
          </a:stretch>
        </p:blipFill>
        <p:spPr>
          <a:xfrm>
            <a:off x="9658387" y="2306064"/>
            <a:ext cx="858077" cy="332077"/>
          </a:xfrm>
          <a:prstGeom prst="rect">
            <a:avLst/>
          </a:prstGeom>
        </p:spPr>
      </p:pic>
      <p:sp>
        <p:nvSpPr>
          <p:cNvPr id="2" name="Rectangle 1">
            <a:extLst>
              <a:ext uri="{FF2B5EF4-FFF2-40B4-BE49-F238E27FC236}">
                <a16:creationId xmlns:a16="http://schemas.microsoft.com/office/drawing/2014/main" id="{F835E44D-1D64-6BB9-D879-DBF0CC20F68B}"/>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6936BFF4-1260-851B-FB65-E7D27F3384C4}"/>
              </a:ext>
            </a:extLst>
          </p:cNvPr>
          <p:cNvSpPr/>
          <p:nvPr/>
        </p:nvSpPr>
        <p:spPr>
          <a:xfrm rot="5400000">
            <a:off x="134542" y="1115451"/>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49626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23E3B-688F-0363-FA45-2B3C8671F08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F80977B-84A6-DC76-B8C8-6A0DBDD1FCE1}"/>
              </a:ext>
            </a:extLst>
          </p:cNvPr>
          <p:cNvSpPr txBox="1"/>
          <p:nvPr/>
        </p:nvSpPr>
        <p:spPr>
          <a:xfrm>
            <a:off x="569264" y="586021"/>
            <a:ext cx="9017188" cy="523220"/>
          </a:xfrm>
          <a:prstGeom prst="rect">
            <a:avLst/>
          </a:prstGeom>
          <a:noFill/>
        </p:spPr>
        <p:txBody>
          <a:bodyPr wrap="square" rtlCol="0">
            <a:spAutoFit/>
          </a:bodyPr>
          <a:lstStyle/>
          <a:p>
            <a:r>
              <a:rPr lang="en-US" sz="2800" dirty="0">
                <a:solidFill>
                  <a:srgbClr val="0B133C"/>
                </a:solidFill>
              </a:rPr>
              <a:t>You Can't Win the Race Without an Elite Pit Crew</a:t>
            </a:r>
            <a:endParaRPr lang="en-IN" dirty="0">
              <a:solidFill>
                <a:srgbClr val="0B133C"/>
              </a:solidFill>
            </a:endParaRPr>
          </a:p>
        </p:txBody>
      </p:sp>
      <p:pic>
        <p:nvPicPr>
          <p:cNvPr id="6" name="Graphic 5">
            <a:extLst>
              <a:ext uri="{FF2B5EF4-FFF2-40B4-BE49-F238E27FC236}">
                <a16:creationId xmlns:a16="http://schemas.microsoft.com/office/drawing/2014/main" id="{C25989CE-D054-083B-3390-87AE662CFC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6800" y="579672"/>
            <a:ext cx="1665937" cy="411584"/>
          </a:xfrm>
          <a:prstGeom prst="rect">
            <a:avLst/>
          </a:prstGeom>
        </p:spPr>
      </p:pic>
      <p:sp>
        <p:nvSpPr>
          <p:cNvPr id="36" name="TextBox 35">
            <a:extLst>
              <a:ext uri="{FF2B5EF4-FFF2-40B4-BE49-F238E27FC236}">
                <a16:creationId xmlns:a16="http://schemas.microsoft.com/office/drawing/2014/main" id="{45BC38A2-2488-2E1B-8B24-8C429D37D015}"/>
              </a:ext>
            </a:extLst>
          </p:cNvPr>
          <p:cNvSpPr txBox="1"/>
          <p:nvPr/>
        </p:nvSpPr>
        <p:spPr>
          <a:xfrm>
            <a:off x="569263" y="308240"/>
            <a:ext cx="4441922" cy="369332"/>
          </a:xfrm>
          <a:prstGeom prst="rect">
            <a:avLst/>
          </a:prstGeom>
          <a:noFill/>
        </p:spPr>
        <p:txBody>
          <a:bodyPr wrap="none" rtlCol="0" anchor="b">
            <a:spAutoFit/>
          </a:bodyPr>
          <a:lstStyle/>
          <a:p>
            <a:r>
              <a:rPr lang="en-US" b="1" dirty="0">
                <a:solidFill>
                  <a:srgbClr val="E66D25"/>
                </a:solidFill>
              </a:rPr>
              <a:t>Our Moat: The Race Car &amp; The Pit Crew</a:t>
            </a:r>
            <a:endParaRPr lang="en-IN" dirty="0">
              <a:solidFill>
                <a:srgbClr val="E66D25"/>
              </a:solidFill>
            </a:endParaRPr>
          </a:p>
        </p:txBody>
      </p:sp>
      <p:sp>
        <p:nvSpPr>
          <p:cNvPr id="7" name="Rectangle 6">
            <a:extLst>
              <a:ext uri="{FF2B5EF4-FFF2-40B4-BE49-F238E27FC236}">
                <a16:creationId xmlns:a16="http://schemas.microsoft.com/office/drawing/2014/main" id="{84C59B0E-23EA-E32A-1E4F-22E9A4FCD411}"/>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99CB027-73E0-BCF5-041C-C8FC6E5B33A0}"/>
              </a:ext>
            </a:extLst>
          </p:cNvPr>
          <p:cNvSpPr txBox="1"/>
          <p:nvPr/>
        </p:nvSpPr>
        <p:spPr>
          <a:xfrm>
            <a:off x="2408982" y="5443245"/>
            <a:ext cx="7464679" cy="861774"/>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Our AI Agent is a high-performance race car, making employees faster and more productive. But you can't win with just a fast car. </a:t>
            </a:r>
            <a:r>
              <a:rPr lang="en-US" sz="1400" dirty="0" err="1">
                <a:solidFill>
                  <a:schemeClr val="tx1">
                    <a:lumMod val="85000"/>
                    <a:lumOff val="15000"/>
                  </a:schemeClr>
                </a:solidFill>
              </a:rPr>
              <a:t>Corserva's</a:t>
            </a:r>
            <a:r>
              <a:rPr lang="en-US" sz="1400" dirty="0">
                <a:solidFill>
                  <a:schemeClr val="tx1">
                    <a:lumMod val="85000"/>
                    <a:lumOff val="15000"/>
                  </a:schemeClr>
                </a:solidFill>
              </a:rPr>
              <a:t> depot and swap services are the world-class pit crew, ready to solve physical hardware issues and guarantee zero downtime instantly. </a:t>
            </a:r>
            <a:br>
              <a:rPr lang="en-US" sz="1400" dirty="0">
                <a:solidFill>
                  <a:schemeClr val="tx1">
                    <a:lumMod val="85000"/>
                    <a:lumOff val="15000"/>
                  </a:schemeClr>
                </a:solidFill>
              </a:rPr>
            </a:br>
            <a:r>
              <a:rPr lang="en-US" sz="1400" dirty="0">
                <a:solidFill>
                  <a:schemeClr val="tx1">
                    <a:lumMod val="85000"/>
                    <a:lumOff val="15000"/>
                  </a:schemeClr>
                </a:solidFill>
              </a:rPr>
              <a:t>We are the only team that provides both.</a:t>
            </a:r>
          </a:p>
        </p:txBody>
      </p:sp>
      <p:sp>
        <p:nvSpPr>
          <p:cNvPr id="2" name="Rectangle 1">
            <a:extLst>
              <a:ext uri="{FF2B5EF4-FFF2-40B4-BE49-F238E27FC236}">
                <a16:creationId xmlns:a16="http://schemas.microsoft.com/office/drawing/2014/main" id="{6706F8F1-4F6B-B344-A063-6CB23C3572E5}"/>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race car with wheels on the side&#10;&#10;AI-generated content may be incorrect.">
            <a:extLst>
              <a:ext uri="{FF2B5EF4-FFF2-40B4-BE49-F238E27FC236}">
                <a16:creationId xmlns:a16="http://schemas.microsoft.com/office/drawing/2014/main" id="{9A2E2207-5917-4BDB-1F13-7D9717BF2115}"/>
              </a:ext>
            </a:extLst>
          </p:cNvPr>
          <p:cNvPicPr>
            <a:picLocks noChangeAspect="1"/>
          </p:cNvPicPr>
          <p:nvPr/>
        </p:nvPicPr>
        <p:blipFill>
          <a:blip r:embed="rId4">
            <a:extLst>
              <a:ext uri="{28A0092B-C50C-407E-A947-70E740481C1C}">
                <a14:useLocalDpi xmlns:a14="http://schemas.microsoft.com/office/drawing/2010/main" val="0"/>
              </a:ext>
            </a:extLst>
          </a:blip>
          <a:srcRect l="2951" t="16214" r="1627" b="1243"/>
          <a:stretch>
            <a:fillRect/>
          </a:stretch>
        </p:blipFill>
        <p:spPr>
          <a:xfrm>
            <a:off x="1833716" y="1387022"/>
            <a:ext cx="8524568" cy="3817498"/>
          </a:xfrm>
          <a:prstGeom prst="roundRect">
            <a:avLst>
              <a:gd name="adj" fmla="val 3789"/>
            </a:avLst>
          </a:prstGeom>
        </p:spPr>
      </p:pic>
      <p:sp>
        <p:nvSpPr>
          <p:cNvPr id="11" name="Rectangle: Rounded Corners 10">
            <a:extLst>
              <a:ext uri="{FF2B5EF4-FFF2-40B4-BE49-F238E27FC236}">
                <a16:creationId xmlns:a16="http://schemas.microsoft.com/office/drawing/2014/main" id="{A50D66E7-7AD2-153A-6B27-59A468A3FAC4}"/>
              </a:ext>
            </a:extLst>
          </p:cNvPr>
          <p:cNvSpPr/>
          <p:nvPr/>
        </p:nvSpPr>
        <p:spPr>
          <a:xfrm>
            <a:off x="722007" y="2219409"/>
            <a:ext cx="3028016" cy="402572"/>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err="1"/>
              <a:t>Corserva's</a:t>
            </a:r>
            <a:r>
              <a:rPr lang="en-IN" sz="1600" b="1" dirty="0"/>
              <a:t> Physical Services</a:t>
            </a:r>
          </a:p>
        </p:txBody>
      </p:sp>
      <p:sp>
        <p:nvSpPr>
          <p:cNvPr id="12" name="Rectangle: Rounded Corners 11">
            <a:extLst>
              <a:ext uri="{FF2B5EF4-FFF2-40B4-BE49-F238E27FC236}">
                <a16:creationId xmlns:a16="http://schemas.microsoft.com/office/drawing/2014/main" id="{29A3B9CF-DF19-7CE6-2D81-F3426F304792}"/>
              </a:ext>
            </a:extLst>
          </p:cNvPr>
          <p:cNvSpPr/>
          <p:nvPr/>
        </p:nvSpPr>
        <p:spPr>
          <a:xfrm>
            <a:off x="8583347" y="4025146"/>
            <a:ext cx="2580629" cy="402572"/>
          </a:xfrm>
          <a:prstGeom prst="roundRect">
            <a:avLst>
              <a:gd name="adj" fmla="val 50000"/>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Intelligent AI Agent</a:t>
            </a:r>
            <a:endParaRPr lang="en-IN" sz="1400" b="1" dirty="0"/>
          </a:p>
        </p:txBody>
      </p:sp>
      <p:sp>
        <p:nvSpPr>
          <p:cNvPr id="16" name="Oval 15">
            <a:extLst>
              <a:ext uri="{FF2B5EF4-FFF2-40B4-BE49-F238E27FC236}">
                <a16:creationId xmlns:a16="http://schemas.microsoft.com/office/drawing/2014/main" id="{D3A05403-960C-D026-CC96-98FC5651CD9D}"/>
              </a:ext>
            </a:extLst>
          </p:cNvPr>
          <p:cNvSpPr/>
          <p:nvPr/>
        </p:nvSpPr>
        <p:spPr>
          <a:xfrm>
            <a:off x="7475216" y="2140751"/>
            <a:ext cx="157316" cy="15731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5A7F8AC7-0909-2F5E-F6C4-DD3F5BCCCA77}"/>
              </a:ext>
            </a:extLst>
          </p:cNvPr>
          <p:cNvSpPr/>
          <p:nvPr/>
        </p:nvSpPr>
        <p:spPr>
          <a:xfrm>
            <a:off x="5573867" y="4384322"/>
            <a:ext cx="157316" cy="15731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9B62A3CF-8A70-966B-FB73-A322D24DD049}"/>
              </a:ext>
            </a:extLst>
          </p:cNvPr>
          <p:cNvSpPr/>
          <p:nvPr/>
        </p:nvSpPr>
        <p:spPr>
          <a:xfrm>
            <a:off x="6395133" y="2140751"/>
            <a:ext cx="157316" cy="157316"/>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C1AFE82-A7D7-5896-264F-67EF2841B4B0}"/>
              </a:ext>
            </a:extLst>
          </p:cNvPr>
          <p:cNvSpPr/>
          <p:nvPr/>
        </p:nvSpPr>
        <p:spPr>
          <a:xfrm>
            <a:off x="3962481" y="4679288"/>
            <a:ext cx="157316" cy="157316"/>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Connector: Elbow 23">
            <a:extLst>
              <a:ext uri="{FF2B5EF4-FFF2-40B4-BE49-F238E27FC236}">
                <a16:creationId xmlns:a16="http://schemas.microsoft.com/office/drawing/2014/main" id="{FEFE7910-AA29-8942-7A9E-B4A4329EA727}"/>
              </a:ext>
            </a:extLst>
          </p:cNvPr>
          <p:cNvCxnSpPr>
            <a:cxnSpLocks/>
            <a:stCxn id="16" idx="0"/>
            <a:endCxn id="12" idx="0"/>
          </p:cNvCxnSpPr>
          <p:nvPr/>
        </p:nvCxnSpPr>
        <p:spPr>
          <a:xfrm rot="16200000" flipH="1">
            <a:off x="7771570" y="1923054"/>
            <a:ext cx="1884395" cy="2319788"/>
          </a:xfrm>
          <a:prstGeom prst="bentConnector3">
            <a:avLst>
              <a:gd name="adj1" fmla="val -1213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88A320F1-D79A-69AE-171B-8B873782C102}"/>
              </a:ext>
            </a:extLst>
          </p:cNvPr>
          <p:cNvCxnSpPr>
            <a:cxnSpLocks/>
            <a:stCxn id="17" idx="4"/>
            <a:endCxn id="12" idx="2"/>
          </p:cNvCxnSpPr>
          <p:nvPr/>
        </p:nvCxnSpPr>
        <p:spPr>
          <a:xfrm rot="5400000" flipH="1" flipV="1">
            <a:off x="7706133" y="2374109"/>
            <a:ext cx="113920" cy="4221137"/>
          </a:xfrm>
          <a:prstGeom prst="bentConnector3">
            <a:avLst>
              <a:gd name="adj1" fmla="val -200667"/>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3" name="Connector: Elbow 32">
            <a:extLst>
              <a:ext uri="{FF2B5EF4-FFF2-40B4-BE49-F238E27FC236}">
                <a16:creationId xmlns:a16="http://schemas.microsoft.com/office/drawing/2014/main" id="{7983BCB1-404D-6BFF-AFF9-0983AFDF782E}"/>
              </a:ext>
            </a:extLst>
          </p:cNvPr>
          <p:cNvCxnSpPr>
            <a:cxnSpLocks/>
            <a:stCxn id="11" idx="0"/>
            <a:endCxn id="20" idx="0"/>
          </p:cNvCxnSpPr>
          <p:nvPr/>
        </p:nvCxnSpPr>
        <p:spPr>
          <a:xfrm rot="5400000" flipH="1" flipV="1">
            <a:off x="4315574" y="61192"/>
            <a:ext cx="78658" cy="4237776"/>
          </a:xfrm>
          <a:prstGeom prst="bentConnector3">
            <a:avLst>
              <a:gd name="adj1" fmla="val 390625"/>
            </a:avLst>
          </a:prstGeom>
          <a:ln>
            <a:solidFill>
              <a:srgbClr val="1F5ECE"/>
            </a:solidFill>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9982B512-DEEB-E3BF-4853-6F9306CB96AF}"/>
              </a:ext>
            </a:extLst>
          </p:cNvPr>
          <p:cNvCxnSpPr>
            <a:cxnSpLocks/>
            <a:stCxn id="11" idx="2"/>
            <a:endCxn id="22" idx="2"/>
          </p:cNvCxnSpPr>
          <p:nvPr/>
        </p:nvCxnSpPr>
        <p:spPr>
          <a:xfrm rot="16200000" flipH="1">
            <a:off x="2031266" y="2826730"/>
            <a:ext cx="2135965" cy="1726466"/>
          </a:xfrm>
          <a:prstGeom prst="bentConnector2">
            <a:avLst/>
          </a:prstGeom>
          <a:ln>
            <a:solidFill>
              <a:srgbClr val="1F5EC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9128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F4FFF-330A-CDB1-0B02-7B5B051DA906}"/>
            </a:ext>
          </a:extLst>
        </p:cNvPr>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43D01E0C-3921-6FA5-1382-1700F4A10914}"/>
              </a:ext>
            </a:extLst>
          </p:cNvPr>
          <p:cNvSpPr/>
          <p:nvPr/>
        </p:nvSpPr>
        <p:spPr>
          <a:xfrm>
            <a:off x="755713" y="1497078"/>
            <a:ext cx="6315285" cy="4835962"/>
          </a:xfrm>
          <a:prstGeom prst="roundRect">
            <a:avLst>
              <a:gd name="adj" fmla="val 2191"/>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E0B7BF4-CF33-8E16-C2D6-84E4B7B3B3C7}"/>
              </a:ext>
            </a:extLst>
          </p:cNvPr>
          <p:cNvSpPr txBox="1"/>
          <p:nvPr/>
        </p:nvSpPr>
        <p:spPr>
          <a:xfrm>
            <a:off x="569264" y="586021"/>
            <a:ext cx="9017188" cy="523220"/>
          </a:xfrm>
          <a:prstGeom prst="rect">
            <a:avLst/>
          </a:prstGeom>
          <a:noFill/>
        </p:spPr>
        <p:txBody>
          <a:bodyPr wrap="square" rtlCol="0">
            <a:spAutoFit/>
          </a:bodyPr>
          <a:lstStyle/>
          <a:p>
            <a:r>
              <a:rPr lang="en-US" sz="2800" dirty="0">
                <a:solidFill>
                  <a:srgbClr val="0B133C"/>
                </a:solidFill>
              </a:rPr>
              <a:t>A Proven Model to Revolutionize Support</a:t>
            </a:r>
            <a:endParaRPr lang="en-IN" dirty="0">
              <a:solidFill>
                <a:srgbClr val="0B133C"/>
              </a:solidFill>
            </a:endParaRPr>
          </a:p>
        </p:txBody>
      </p:sp>
      <p:pic>
        <p:nvPicPr>
          <p:cNvPr id="6" name="Graphic 5">
            <a:extLst>
              <a:ext uri="{FF2B5EF4-FFF2-40B4-BE49-F238E27FC236}">
                <a16:creationId xmlns:a16="http://schemas.microsoft.com/office/drawing/2014/main" id="{E6C5B51E-60D2-66F8-BF4B-44ABDE9C07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6800" y="579672"/>
            <a:ext cx="1665937" cy="411584"/>
          </a:xfrm>
          <a:prstGeom prst="rect">
            <a:avLst/>
          </a:prstGeom>
        </p:spPr>
      </p:pic>
      <p:sp>
        <p:nvSpPr>
          <p:cNvPr id="36" name="TextBox 35">
            <a:extLst>
              <a:ext uri="{FF2B5EF4-FFF2-40B4-BE49-F238E27FC236}">
                <a16:creationId xmlns:a16="http://schemas.microsoft.com/office/drawing/2014/main" id="{2E48E0F3-E663-D5A8-6082-0164C7C39D2F}"/>
              </a:ext>
            </a:extLst>
          </p:cNvPr>
          <p:cNvSpPr txBox="1"/>
          <p:nvPr/>
        </p:nvSpPr>
        <p:spPr>
          <a:xfrm>
            <a:off x="569263" y="308240"/>
            <a:ext cx="3846566" cy="369332"/>
          </a:xfrm>
          <a:prstGeom prst="rect">
            <a:avLst/>
          </a:prstGeom>
          <a:noFill/>
        </p:spPr>
        <p:txBody>
          <a:bodyPr wrap="none" rtlCol="0" anchor="b">
            <a:spAutoFit/>
          </a:bodyPr>
          <a:lstStyle/>
          <a:p>
            <a:r>
              <a:rPr lang="en-US" b="1" dirty="0">
                <a:solidFill>
                  <a:srgbClr val="E66D25"/>
                </a:solidFill>
              </a:rPr>
              <a:t>Our Wedge: "Support On Demand"</a:t>
            </a:r>
            <a:endParaRPr lang="en-IN" dirty="0">
              <a:solidFill>
                <a:srgbClr val="E66D25"/>
              </a:solidFill>
            </a:endParaRPr>
          </a:p>
        </p:txBody>
      </p:sp>
      <p:sp>
        <p:nvSpPr>
          <p:cNvPr id="7" name="Rectangle 6">
            <a:extLst>
              <a:ext uri="{FF2B5EF4-FFF2-40B4-BE49-F238E27FC236}">
                <a16:creationId xmlns:a16="http://schemas.microsoft.com/office/drawing/2014/main" id="{F587B204-B8BC-BC21-3D73-78545C995F74}"/>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9FC7CA1F-AE48-0FCE-FBB2-B22B18F4BC01}"/>
              </a:ext>
            </a:extLst>
          </p:cNvPr>
          <p:cNvSpPr txBox="1"/>
          <p:nvPr/>
        </p:nvSpPr>
        <p:spPr>
          <a:xfrm>
            <a:off x="7883288" y="2933735"/>
            <a:ext cx="2700427" cy="1477328"/>
          </a:xfrm>
          <a:prstGeom prst="rect">
            <a:avLst/>
          </a:prstGeom>
          <a:noFill/>
        </p:spPr>
        <p:txBody>
          <a:bodyPr wrap="square" lIns="0" tIns="0" rIns="0" bIns="0" rtlCol="0">
            <a:spAutoFit/>
          </a:bodyPr>
          <a:lstStyle/>
          <a:p>
            <a:r>
              <a:rPr lang="en-US" sz="1600" dirty="0">
                <a:solidFill>
                  <a:schemeClr val="tx1">
                    <a:lumMod val="85000"/>
                    <a:lumOff val="15000"/>
                  </a:schemeClr>
                </a:solidFill>
              </a:rPr>
              <a:t>We will leverage a proven, achievable technology stack to create a "how-to" support engine that is better than anything on the market. This is our wedge to win the user.</a:t>
            </a:r>
          </a:p>
        </p:txBody>
      </p:sp>
      <p:sp>
        <p:nvSpPr>
          <p:cNvPr id="2" name="Rectangle 1">
            <a:extLst>
              <a:ext uri="{FF2B5EF4-FFF2-40B4-BE49-F238E27FC236}">
                <a16:creationId xmlns:a16="http://schemas.microsoft.com/office/drawing/2014/main" id="{5D6FBE5C-E17C-C02F-87D0-74FD91B331F8}"/>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6B6E22F5-12F0-D16B-158E-B5BE61404215}"/>
              </a:ext>
            </a:extLst>
          </p:cNvPr>
          <p:cNvGrpSpPr/>
          <p:nvPr/>
        </p:nvGrpSpPr>
        <p:grpSpPr>
          <a:xfrm>
            <a:off x="1135574" y="2000767"/>
            <a:ext cx="5548063" cy="3935317"/>
            <a:chOff x="1230824" y="1600717"/>
            <a:chExt cx="5548063" cy="3935317"/>
          </a:xfrm>
        </p:grpSpPr>
        <p:sp>
          <p:nvSpPr>
            <p:cNvPr id="34" name="Oval 33">
              <a:extLst>
                <a:ext uri="{FF2B5EF4-FFF2-40B4-BE49-F238E27FC236}">
                  <a16:creationId xmlns:a16="http://schemas.microsoft.com/office/drawing/2014/main" id="{49F898EE-4D45-3CFE-D246-B10837ECD4BA}"/>
                </a:ext>
              </a:extLst>
            </p:cNvPr>
            <p:cNvSpPr/>
            <p:nvPr/>
          </p:nvSpPr>
          <p:spPr>
            <a:xfrm>
              <a:off x="1487634" y="1600717"/>
              <a:ext cx="1248349" cy="1248349"/>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5C36BD11-CB5C-F802-F642-4F5C7685E717}"/>
                </a:ext>
              </a:extLst>
            </p:cNvPr>
            <p:cNvSpPr/>
            <p:nvPr/>
          </p:nvSpPr>
          <p:spPr>
            <a:xfrm>
              <a:off x="3411848" y="1600717"/>
              <a:ext cx="1248349" cy="1248349"/>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64227627-CA06-A214-756D-73D002C71CBE}"/>
                </a:ext>
              </a:extLst>
            </p:cNvPr>
            <p:cNvSpPr/>
            <p:nvPr/>
          </p:nvSpPr>
          <p:spPr>
            <a:xfrm>
              <a:off x="5367050" y="1600717"/>
              <a:ext cx="1248349" cy="1248349"/>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8FFCF0A4-7901-91BC-1461-D46A20FBE3FD}"/>
                </a:ext>
              </a:extLst>
            </p:cNvPr>
            <p:cNvSpPr/>
            <p:nvPr/>
          </p:nvSpPr>
          <p:spPr>
            <a:xfrm>
              <a:off x="3411848" y="3802653"/>
              <a:ext cx="1248349" cy="1248349"/>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8276715-7D64-A307-C21B-5D7C7BE050C3}"/>
                </a:ext>
              </a:extLst>
            </p:cNvPr>
            <p:cNvSpPr txBox="1"/>
            <p:nvPr/>
          </p:nvSpPr>
          <p:spPr>
            <a:xfrm>
              <a:off x="1230824" y="2929602"/>
              <a:ext cx="1524843" cy="400110"/>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YouTube API </a:t>
              </a:r>
            </a:p>
            <a:p>
              <a:pPr algn="ctr"/>
              <a:r>
                <a:rPr lang="en-US" sz="1200" dirty="0">
                  <a:solidFill>
                    <a:schemeClr val="tx1">
                      <a:lumMod val="85000"/>
                      <a:lumOff val="15000"/>
                    </a:schemeClr>
                  </a:solidFill>
                </a:rPr>
                <a:t>(Public Content)</a:t>
              </a:r>
            </a:p>
          </p:txBody>
        </p:sp>
        <p:sp>
          <p:nvSpPr>
            <p:cNvPr id="9" name="TextBox 8">
              <a:extLst>
                <a:ext uri="{FF2B5EF4-FFF2-40B4-BE49-F238E27FC236}">
                  <a16:creationId xmlns:a16="http://schemas.microsoft.com/office/drawing/2014/main" id="{FEFCD157-B8B5-E3E8-AF31-30FC90E82B4F}"/>
                </a:ext>
              </a:extLst>
            </p:cNvPr>
            <p:cNvSpPr txBox="1"/>
            <p:nvPr/>
          </p:nvSpPr>
          <p:spPr>
            <a:xfrm>
              <a:off x="5254044" y="2929602"/>
              <a:ext cx="1524843"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Instant </a:t>
              </a:r>
            </a:p>
            <a:p>
              <a:pPr algn="ctr"/>
              <a:r>
                <a:rPr lang="en-US" sz="1400" dirty="0">
                  <a:solidFill>
                    <a:schemeClr val="tx1">
                      <a:lumMod val="85000"/>
                      <a:lumOff val="15000"/>
                    </a:schemeClr>
                  </a:solidFill>
                </a:rPr>
                <a:t>Video Answers.</a:t>
              </a:r>
              <a:endParaRPr lang="en-US" sz="1200" dirty="0">
                <a:solidFill>
                  <a:schemeClr val="tx1">
                    <a:lumMod val="85000"/>
                    <a:lumOff val="15000"/>
                  </a:schemeClr>
                </a:solidFill>
              </a:endParaRPr>
            </a:p>
          </p:txBody>
        </p:sp>
        <p:sp>
          <p:nvSpPr>
            <p:cNvPr id="13" name="TextBox 12">
              <a:extLst>
                <a:ext uri="{FF2B5EF4-FFF2-40B4-BE49-F238E27FC236}">
                  <a16:creationId xmlns:a16="http://schemas.microsoft.com/office/drawing/2014/main" id="{41F98B4F-9713-651D-3284-82CA0E33682B}"/>
                </a:ext>
              </a:extLst>
            </p:cNvPr>
            <p:cNvSpPr txBox="1"/>
            <p:nvPr/>
          </p:nvSpPr>
          <p:spPr>
            <a:xfrm>
              <a:off x="2689585" y="2718351"/>
              <a:ext cx="614995" cy="553998"/>
            </a:xfrm>
            <a:prstGeom prst="rect">
              <a:avLst/>
            </a:prstGeom>
            <a:noFill/>
          </p:spPr>
          <p:txBody>
            <a:bodyPr wrap="square" lIns="0" tIns="0" rIns="0" bIns="0" rtlCol="0">
              <a:spAutoFit/>
            </a:bodyPr>
            <a:lstStyle/>
            <a:p>
              <a:pPr algn="ctr"/>
              <a:r>
                <a:rPr lang="en-US" sz="3600" dirty="0">
                  <a:solidFill>
                    <a:schemeClr val="tx1">
                      <a:lumMod val="85000"/>
                      <a:lumOff val="15000"/>
                    </a:schemeClr>
                  </a:solidFill>
                </a:rPr>
                <a:t>+</a:t>
              </a:r>
              <a:endParaRPr lang="en-US" sz="3200" dirty="0">
                <a:solidFill>
                  <a:schemeClr val="tx1">
                    <a:lumMod val="85000"/>
                    <a:lumOff val="15000"/>
                  </a:schemeClr>
                </a:solidFill>
              </a:endParaRPr>
            </a:p>
          </p:txBody>
        </p:sp>
        <p:sp>
          <p:nvSpPr>
            <p:cNvPr id="14" name="TextBox 13">
              <a:extLst>
                <a:ext uri="{FF2B5EF4-FFF2-40B4-BE49-F238E27FC236}">
                  <a16:creationId xmlns:a16="http://schemas.microsoft.com/office/drawing/2014/main" id="{EC185885-D1F4-EC89-7E69-6A8141171003}"/>
                </a:ext>
              </a:extLst>
            </p:cNvPr>
            <p:cNvSpPr txBox="1"/>
            <p:nvPr/>
          </p:nvSpPr>
          <p:spPr>
            <a:xfrm>
              <a:off x="4736486" y="2718351"/>
              <a:ext cx="614995" cy="553998"/>
            </a:xfrm>
            <a:prstGeom prst="rect">
              <a:avLst/>
            </a:prstGeom>
            <a:noFill/>
          </p:spPr>
          <p:txBody>
            <a:bodyPr wrap="square" lIns="0" tIns="0" rIns="0" bIns="0" rtlCol="0">
              <a:spAutoFit/>
            </a:bodyPr>
            <a:lstStyle/>
            <a:p>
              <a:pPr algn="ctr"/>
              <a:r>
                <a:rPr lang="en-US" sz="3600" dirty="0">
                  <a:solidFill>
                    <a:schemeClr val="tx1">
                      <a:lumMod val="85000"/>
                      <a:lumOff val="15000"/>
                    </a:schemeClr>
                  </a:solidFill>
                </a:rPr>
                <a:t>→</a:t>
              </a:r>
              <a:endParaRPr lang="en-US" sz="3200" dirty="0">
                <a:solidFill>
                  <a:schemeClr val="tx1">
                    <a:lumMod val="85000"/>
                    <a:lumOff val="15000"/>
                  </a:schemeClr>
                </a:solidFill>
              </a:endParaRPr>
            </a:p>
          </p:txBody>
        </p:sp>
        <p:sp>
          <p:nvSpPr>
            <p:cNvPr id="15" name="TextBox 14">
              <a:extLst>
                <a:ext uri="{FF2B5EF4-FFF2-40B4-BE49-F238E27FC236}">
                  <a16:creationId xmlns:a16="http://schemas.microsoft.com/office/drawing/2014/main" id="{2CE99B5D-B6D7-0CA7-A818-AF7E36639D85}"/>
                </a:ext>
              </a:extLst>
            </p:cNvPr>
            <p:cNvSpPr txBox="1"/>
            <p:nvPr/>
          </p:nvSpPr>
          <p:spPr>
            <a:xfrm>
              <a:off x="3728525" y="3121165"/>
              <a:ext cx="614995" cy="553998"/>
            </a:xfrm>
            <a:prstGeom prst="rect">
              <a:avLst/>
            </a:prstGeom>
            <a:noFill/>
          </p:spPr>
          <p:txBody>
            <a:bodyPr wrap="square" lIns="0" tIns="0" rIns="0" bIns="0" rtlCol="0">
              <a:spAutoFit/>
            </a:bodyPr>
            <a:lstStyle/>
            <a:p>
              <a:pPr algn="ctr"/>
              <a:r>
                <a:rPr lang="en-US" sz="3600" dirty="0">
                  <a:solidFill>
                    <a:schemeClr val="tx1">
                      <a:lumMod val="85000"/>
                      <a:lumOff val="15000"/>
                    </a:schemeClr>
                  </a:solidFill>
                </a:rPr>
                <a:t>↓</a:t>
              </a:r>
              <a:endParaRPr lang="en-US" sz="3200" dirty="0">
                <a:solidFill>
                  <a:schemeClr val="tx1">
                    <a:lumMod val="85000"/>
                    <a:lumOff val="15000"/>
                  </a:schemeClr>
                </a:solidFill>
              </a:endParaRPr>
            </a:p>
          </p:txBody>
        </p:sp>
        <p:pic>
          <p:nvPicPr>
            <p:cNvPr id="19" name="Graphic 18">
              <a:extLst>
                <a:ext uri="{FF2B5EF4-FFF2-40B4-BE49-F238E27FC236}">
                  <a16:creationId xmlns:a16="http://schemas.microsoft.com/office/drawing/2014/main" id="{3D96EA97-8BDE-B42B-0EC0-7D9F73424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8046" y="1973298"/>
              <a:ext cx="727524" cy="503187"/>
            </a:xfrm>
            <a:prstGeom prst="rect">
              <a:avLst/>
            </a:prstGeom>
          </p:spPr>
        </p:pic>
        <p:pic>
          <p:nvPicPr>
            <p:cNvPr id="23" name="Graphic 22">
              <a:extLst>
                <a:ext uri="{FF2B5EF4-FFF2-40B4-BE49-F238E27FC236}">
                  <a16:creationId xmlns:a16="http://schemas.microsoft.com/office/drawing/2014/main" id="{895134AF-F11F-C825-503E-681BAE6DCB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0097" y="1994444"/>
              <a:ext cx="662255" cy="460894"/>
            </a:xfrm>
            <a:prstGeom prst="rect">
              <a:avLst/>
            </a:prstGeom>
          </p:spPr>
        </p:pic>
        <p:sp>
          <p:nvSpPr>
            <p:cNvPr id="25" name="TextBox 24">
              <a:extLst>
                <a:ext uri="{FF2B5EF4-FFF2-40B4-BE49-F238E27FC236}">
                  <a16:creationId xmlns:a16="http://schemas.microsoft.com/office/drawing/2014/main" id="{427F1F6E-2830-C5E3-2447-FEF87A114E53}"/>
                </a:ext>
              </a:extLst>
            </p:cNvPr>
            <p:cNvSpPr txBox="1"/>
            <p:nvPr/>
          </p:nvSpPr>
          <p:spPr>
            <a:xfrm>
              <a:off x="3273601" y="2929602"/>
              <a:ext cx="1524843" cy="215444"/>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AI Processing </a:t>
              </a:r>
              <a:endParaRPr lang="en-US" sz="1200" dirty="0">
                <a:solidFill>
                  <a:schemeClr val="tx1">
                    <a:lumMod val="85000"/>
                    <a:lumOff val="15000"/>
                  </a:schemeClr>
                </a:solidFill>
              </a:endParaRPr>
            </a:p>
          </p:txBody>
        </p:sp>
        <p:pic>
          <p:nvPicPr>
            <p:cNvPr id="28" name="Graphic 27">
              <a:extLst>
                <a:ext uri="{FF2B5EF4-FFF2-40B4-BE49-F238E27FC236}">
                  <a16:creationId xmlns:a16="http://schemas.microsoft.com/office/drawing/2014/main" id="{3FA8359C-B37F-DC33-C04E-676D143E86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616" y="1922485"/>
              <a:ext cx="604813" cy="604813"/>
            </a:xfrm>
            <a:prstGeom prst="rect">
              <a:avLst/>
            </a:prstGeom>
          </p:spPr>
        </p:pic>
        <p:pic>
          <p:nvPicPr>
            <p:cNvPr id="30" name="Graphic 29">
              <a:extLst>
                <a:ext uri="{FF2B5EF4-FFF2-40B4-BE49-F238E27FC236}">
                  <a16:creationId xmlns:a16="http://schemas.microsoft.com/office/drawing/2014/main" id="{B246F3C8-D155-C9C3-7EB9-08A3771704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9741" y="4160546"/>
              <a:ext cx="532562" cy="532562"/>
            </a:xfrm>
            <a:prstGeom prst="rect">
              <a:avLst/>
            </a:prstGeom>
          </p:spPr>
        </p:pic>
        <p:grpSp>
          <p:nvGrpSpPr>
            <p:cNvPr id="32" name="Group 31">
              <a:extLst>
                <a:ext uri="{FF2B5EF4-FFF2-40B4-BE49-F238E27FC236}">
                  <a16:creationId xmlns:a16="http://schemas.microsoft.com/office/drawing/2014/main" id="{9D89412F-C86A-BFB0-0CB4-6A094247E1DC}"/>
                </a:ext>
              </a:extLst>
            </p:cNvPr>
            <p:cNvGrpSpPr/>
            <p:nvPr/>
          </p:nvGrpSpPr>
          <p:grpSpPr>
            <a:xfrm>
              <a:off x="3272423" y="5135924"/>
              <a:ext cx="1679599" cy="400110"/>
              <a:chOff x="3855540" y="5097887"/>
              <a:chExt cx="1679599" cy="400110"/>
            </a:xfrm>
          </p:grpSpPr>
          <p:sp>
            <p:nvSpPr>
              <p:cNvPr id="8" name="TextBox 7">
                <a:extLst>
                  <a:ext uri="{FF2B5EF4-FFF2-40B4-BE49-F238E27FC236}">
                    <a16:creationId xmlns:a16="http://schemas.microsoft.com/office/drawing/2014/main" id="{4B44E29B-E54F-694F-5EEB-51504EB9F789}"/>
                  </a:ext>
                </a:extLst>
              </p:cNvPr>
              <p:cNvSpPr txBox="1"/>
              <p:nvPr/>
            </p:nvSpPr>
            <p:spPr>
              <a:xfrm>
                <a:off x="4010296" y="5097887"/>
                <a:ext cx="1524843" cy="400110"/>
              </a:xfrm>
              <a:prstGeom prst="rect">
                <a:avLst/>
              </a:prstGeom>
              <a:noFill/>
            </p:spPr>
            <p:txBody>
              <a:bodyPr wrap="square" lIns="0" tIns="0" rIns="0" bIns="0" rtlCol="0">
                <a:spAutoFit/>
              </a:bodyPr>
              <a:lstStyle/>
              <a:p>
                <a:r>
                  <a:rPr lang="en-US" sz="1400" dirty="0">
                    <a:solidFill>
                      <a:schemeClr val="tx1">
                        <a:lumMod val="85000"/>
                        <a:lumOff val="15000"/>
                      </a:schemeClr>
                    </a:solidFill>
                  </a:rPr>
                  <a:t>               Model </a:t>
                </a:r>
              </a:p>
              <a:p>
                <a:r>
                  <a:rPr lang="en-US" sz="1200" dirty="0">
                    <a:solidFill>
                      <a:schemeClr val="tx1">
                        <a:lumMod val="85000"/>
                        <a:lumOff val="15000"/>
                      </a:schemeClr>
                    </a:solidFill>
                  </a:rPr>
                  <a:t>(Private Content)</a:t>
                </a:r>
              </a:p>
            </p:txBody>
          </p:sp>
          <p:pic>
            <p:nvPicPr>
              <p:cNvPr id="31" name="Graphic 30">
                <a:extLst>
                  <a:ext uri="{FF2B5EF4-FFF2-40B4-BE49-F238E27FC236}">
                    <a16:creationId xmlns:a16="http://schemas.microsoft.com/office/drawing/2014/main" id="{978A85E7-DF93-92FF-6812-DF706C062A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5540" y="5107442"/>
                <a:ext cx="872032" cy="215443"/>
              </a:xfrm>
              <a:prstGeom prst="rect">
                <a:avLst/>
              </a:prstGeom>
            </p:spPr>
          </p:pic>
        </p:grpSp>
      </p:grpSp>
    </p:spTree>
    <p:extLst>
      <p:ext uri="{BB962C8B-B14F-4D97-AF65-F5344CB8AC3E}">
        <p14:creationId xmlns:p14="http://schemas.microsoft.com/office/powerpoint/2010/main" val="437583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736C4-9496-EDEA-20E7-257068F4D43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795F37B-120A-39D6-028C-FD14346F3364}"/>
              </a:ext>
            </a:extLst>
          </p:cNvPr>
          <p:cNvSpPr txBox="1"/>
          <p:nvPr/>
        </p:nvSpPr>
        <p:spPr>
          <a:xfrm>
            <a:off x="569264" y="586021"/>
            <a:ext cx="9017188" cy="523220"/>
          </a:xfrm>
          <a:prstGeom prst="rect">
            <a:avLst/>
          </a:prstGeom>
          <a:noFill/>
        </p:spPr>
        <p:txBody>
          <a:bodyPr wrap="square" rtlCol="0">
            <a:spAutoFit/>
          </a:bodyPr>
          <a:lstStyle/>
          <a:p>
            <a:r>
              <a:rPr lang="en-US" sz="2800" dirty="0">
                <a:solidFill>
                  <a:srgbClr val="0B133C"/>
                </a:solidFill>
              </a:rPr>
              <a:t>An Expert Team on Every Desktop</a:t>
            </a:r>
            <a:endParaRPr lang="en-IN" dirty="0">
              <a:solidFill>
                <a:srgbClr val="0B133C"/>
              </a:solidFill>
            </a:endParaRPr>
          </a:p>
        </p:txBody>
      </p:sp>
      <p:pic>
        <p:nvPicPr>
          <p:cNvPr id="6" name="Graphic 5">
            <a:extLst>
              <a:ext uri="{FF2B5EF4-FFF2-40B4-BE49-F238E27FC236}">
                <a16:creationId xmlns:a16="http://schemas.microsoft.com/office/drawing/2014/main" id="{093E4F34-8D85-C072-4DCE-1B0D398B3B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6800" y="579672"/>
            <a:ext cx="1665937" cy="411584"/>
          </a:xfrm>
          <a:prstGeom prst="rect">
            <a:avLst/>
          </a:prstGeom>
        </p:spPr>
      </p:pic>
      <p:sp>
        <p:nvSpPr>
          <p:cNvPr id="36" name="TextBox 35">
            <a:extLst>
              <a:ext uri="{FF2B5EF4-FFF2-40B4-BE49-F238E27FC236}">
                <a16:creationId xmlns:a16="http://schemas.microsoft.com/office/drawing/2014/main" id="{1406BCD3-9269-D011-0313-0DFD142E9BD1}"/>
              </a:ext>
            </a:extLst>
          </p:cNvPr>
          <p:cNvSpPr txBox="1"/>
          <p:nvPr/>
        </p:nvSpPr>
        <p:spPr>
          <a:xfrm>
            <a:off x="569263" y="308240"/>
            <a:ext cx="3972370" cy="369332"/>
          </a:xfrm>
          <a:prstGeom prst="rect">
            <a:avLst/>
          </a:prstGeom>
          <a:noFill/>
        </p:spPr>
        <p:txBody>
          <a:bodyPr wrap="none" rtlCol="0" anchor="b">
            <a:spAutoFit/>
          </a:bodyPr>
          <a:lstStyle/>
          <a:p>
            <a:r>
              <a:rPr lang="en-US" b="1" dirty="0">
                <a:solidFill>
                  <a:srgbClr val="E66D25"/>
                </a:solidFill>
              </a:rPr>
              <a:t>Our Vision: The Intelligent AI Agent</a:t>
            </a:r>
            <a:endParaRPr lang="en-IN" dirty="0">
              <a:solidFill>
                <a:srgbClr val="E66D25"/>
              </a:solidFill>
            </a:endParaRPr>
          </a:p>
        </p:txBody>
      </p:sp>
      <p:sp>
        <p:nvSpPr>
          <p:cNvPr id="7" name="Rectangle 6">
            <a:extLst>
              <a:ext uri="{FF2B5EF4-FFF2-40B4-BE49-F238E27FC236}">
                <a16:creationId xmlns:a16="http://schemas.microsoft.com/office/drawing/2014/main" id="{A67B3FA5-9841-EF2F-D818-AC154C7FDCD6}"/>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3A0E1EE-5A77-AAFD-A4C9-AA3518220150}"/>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6430B337-EEF5-CDDD-580F-CC3E232C49BC}"/>
              </a:ext>
            </a:extLst>
          </p:cNvPr>
          <p:cNvGrpSpPr/>
          <p:nvPr/>
        </p:nvGrpSpPr>
        <p:grpSpPr>
          <a:xfrm>
            <a:off x="1264127" y="1540492"/>
            <a:ext cx="9663746" cy="3599447"/>
            <a:chOff x="923574" y="1540492"/>
            <a:chExt cx="9663746" cy="3599447"/>
          </a:xfrm>
        </p:grpSpPr>
        <p:sp>
          <p:nvSpPr>
            <p:cNvPr id="3" name="Rectangle: Rounded Corners 2">
              <a:extLst>
                <a:ext uri="{FF2B5EF4-FFF2-40B4-BE49-F238E27FC236}">
                  <a16:creationId xmlns:a16="http://schemas.microsoft.com/office/drawing/2014/main" id="{CD73999E-3684-600E-E48E-2A1C4CC680D1}"/>
                </a:ext>
              </a:extLst>
            </p:cNvPr>
            <p:cNvSpPr/>
            <p:nvPr/>
          </p:nvSpPr>
          <p:spPr>
            <a:xfrm>
              <a:off x="923574" y="1663604"/>
              <a:ext cx="4664012" cy="3476335"/>
            </a:xfrm>
            <a:prstGeom prst="roundRect">
              <a:avLst>
                <a:gd name="adj" fmla="val 2191"/>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FF53D2E9-A48F-1689-1492-6CA69BF40618}"/>
                </a:ext>
              </a:extLst>
            </p:cNvPr>
            <p:cNvSpPr txBox="1"/>
            <p:nvPr/>
          </p:nvSpPr>
          <p:spPr>
            <a:xfrm>
              <a:off x="1557440" y="2245911"/>
              <a:ext cx="3058596" cy="2464970"/>
            </a:xfrm>
            <a:prstGeom prst="rect">
              <a:avLst/>
            </a:prstGeom>
            <a:noFill/>
          </p:spPr>
          <p:txBody>
            <a:bodyPr wrap="square" lIns="0" tIns="0" rIns="0" bIns="0" rtlCol="0">
              <a:spAutoFit/>
            </a:bodyPr>
            <a:lstStyle/>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On-Demand "How-To" Support</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Company Policy Lookup</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Software &amp; Hardware Inventory</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System Performance Data</a:t>
              </a:r>
            </a:p>
          </p:txBody>
        </p:sp>
        <p:sp>
          <p:nvSpPr>
            <p:cNvPr id="10" name="Rectangle: Rounded Corners 9">
              <a:extLst>
                <a:ext uri="{FF2B5EF4-FFF2-40B4-BE49-F238E27FC236}">
                  <a16:creationId xmlns:a16="http://schemas.microsoft.com/office/drawing/2014/main" id="{E8823175-2F1F-E747-3D88-7EA3A8E61027}"/>
                </a:ext>
              </a:extLst>
            </p:cNvPr>
            <p:cNvSpPr/>
            <p:nvPr/>
          </p:nvSpPr>
          <p:spPr>
            <a:xfrm>
              <a:off x="1078321" y="1540492"/>
              <a:ext cx="2553821" cy="324397"/>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Knowledge Agents</a:t>
              </a:r>
            </a:p>
          </p:txBody>
        </p:sp>
        <p:sp>
          <p:nvSpPr>
            <p:cNvPr id="12" name="TextBox 11">
              <a:extLst>
                <a:ext uri="{FF2B5EF4-FFF2-40B4-BE49-F238E27FC236}">
                  <a16:creationId xmlns:a16="http://schemas.microsoft.com/office/drawing/2014/main" id="{96AAEE4C-8481-CF5B-94E2-6705FF3F724E}"/>
                </a:ext>
              </a:extLst>
            </p:cNvPr>
            <p:cNvSpPr txBox="1"/>
            <p:nvPr/>
          </p:nvSpPr>
          <p:spPr>
            <a:xfrm>
              <a:off x="1557440" y="1958911"/>
              <a:ext cx="1595585" cy="246221"/>
            </a:xfrm>
            <a:prstGeom prst="rect">
              <a:avLst/>
            </a:prstGeom>
            <a:noFill/>
          </p:spPr>
          <p:txBody>
            <a:bodyPr wrap="square" lIns="0" tIns="0" rIns="0" bIns="0" rtlCol="0">
              <a:spAutoFit/>
            </a:bodyPr>
            <a:lstStyle/>
            <a:p>
              <a:r>
                <a:rPr lang="en-US" sz="1600" b="1" dirty="0">
                  <a:solidFill>
                    <a:srgbClr val="0B133C"/>
                  </a:solidFill>
                </a:rPr>
                <a:t>What it KNOWS</a:t>
              </a:r>
              <a:endParaRPr lang="en-IN" sz="1600" b="1" dirty="0">
                <a:solidFill>
                  <a:srgbClr val="0B133C"/>
                </a:solidFill>
              </a:endParaRPr>
            </a:p>
          </p:txBody>
        </p:sp>
        <p:sp>
          <p:nvSpPr>
            <p:cNvPr id="16" name="Rectangle: Rounded Corners 15">
              <a:extLst>
                <a:ext uri="{FF2B5EF4-FFF2-40B4-BE49-F238E27FC236}">
                  <a16:creationId xmlns:a16="http://schemas.microsoft.com/office/drawing/2014/main" id="{F5C753FD-EFC6-6BFD-E470-685DD5FE1014}"/>
                </a:ext>
              </a:extLst>
            </p:cNvPr>
            <p:cNvSpPr/>
            <p:nvPr/>
          </p:nvSpPr>
          <p:spPr>
            <a:xfrm>
              <a:off x="5923308" y="1663604"/>
              <a:ext cx="4664012" cy="3476335"/>
            </a:xfrm>
            <a:prstGeom prst="roundRect">
              <a:avLst>
                <a:gd name="adj" fmla="val 2191"/>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75AD824-7E8B-5824-F67E-3123AE5D4ACC}"/>
                </a:ext>
              </a:extLst>
            </p:cNvPr>
            <p:cNvSpPr txBox="1"/>
            <p:nvPr/>
          </p:nvSpPr>
          <p:spPr>
            <a:xfrm>
              <a:off x="7040080" y="2245911"/>
              <a:ext cx="3058596" cy="2464970"/>
            </a:xfrm>
            <a:prstGeom prst="rect">
              <a:avLst/>
            </a:prstGeom>
            <a:noFill/>
          </p:spPr>
          <p:txBody>
            <a:bodyPr wrap="square" lIns="0" tIns="0" rIns="0" bIns="0" rtlCol="0">
              <a:spAutoFit/>
            </a:bodyPr>
            <a:lstStyle/>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Proactive Performance Tuning</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Software License Reclamation</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Guided Compliance Coaching</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Automated Issue Resolution</a:t>
              </a:r>
            </a:p>
          </p:txBody>
        </p:sp>
        <p:sp>
          <p:nvSpPr>
            <p:cNvPr id="18" name="Rectangle: Rounded Corners 17">
              <a:extLst>
                <a:ext uri="{FF2B5EF4-FFF2-40B4-BE49-F238E27FC236}">
                  <a16:creationId xmlns:a16="http://schemas.microsoft.com/office/drawing/2014/main" id="{77FBE7B2-164E-B6FF-524E-5AB4C31C9AF0}"/>
                </a:ext>
              </a:extLst>
            </p:cNvPr>
            <p:cNvSpPr/>
            <p:nvPr/>
          </p:nvSpPr>
          <p:spPr>
            <a:xfrm>
              <a:off x="6560962" y="1540492"/>
              <a:ext cx="2191686" cy="324397"/>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Action Agents </a:t>
              </a:r>
            </a:p>
          </p:txBody>
        </p:sp>
        <p:sp>
          <p:nvSpPr>
            <p:cNvPr id="20" name="TextBox 19">
              <a:extLst>
                <a:ext uri="{FF2B5EF4-FFF2-40B4-BE49-F238E27FC236}">
                  <a16:creationId xmlns:a16="http://schemas.microsoft.com/office/drawing/2014/main" id="{5F3F8C6D-40BA-A982-00E1-B5706600BE8D}"/>
                </a:ext>
              </a:extLst>
            </p:cNvPr>
            <p:cNvSpPr txBox="1"/>
            <p:nvPr/>
          </p:nvSpPr>
          <p:spPr>
            <a:xfrm>
              <a:off x="7040080" y="1958911"/>
              <a:ext cx="1595585" cy="246221"/>
            </a:xfrm>
            <a:prstGeom prst="rect">
              <a:avLst/>
            </a:prstGeom>
            <a:noFill/>
          </p:spPr>
          <p:txBody>
            <a:bodyPr wrap="square" lIns="0" tIns="0" rIns="0" bIns="0" rtlCol="0">
              <a:spAutoFit/>
            </a:bodyPr>
            <a:lstStyle/>
            <a:p>
              <a:r>
                <a:rPr lang="en-US" sz="1600" b="1" dirty="0">
                  <a:solidFill>
                    <a:srgbClr val="0B133C"/>
                  </a:solidFill>
                </a:rPr>
                <a:t>What it DOES</a:t>
              </a:r>
              <a:endParaRPr lang="en-IN" sz="1600" b="1" dirty="0">
                <a:solidFill>
                  <a:srgbClr val="0B133C"/>
                </a:solidFill>
              </a:endParaRPr>
            </a:p>
          </p:txBody>
        </p:sp>
      </p:grpSp>
      <p:sp>
        <p:nvSpPr>
          <p:cNvPr id="24" name="Oval 23">
            <a:extLst>
              <a:ext uri="{FF2B5EF4-FFF2-40B4-BE49-F238E27FC236}">
                <a16:creationId xmlns:a16="http://schemas.microsoft.com/office/drawing/2014/main" id="{882D4077-689E-7539-2762-766A7FB2A3C3}"/>
              </a:ext>
            </a:extLst>
          </p:cNvPr>
          <p:cNvSpPr/>
          <p:nvPr/>
        </p:nvSpPr>
        <p:spPr>
          <a:xfrm>
            <a:off x="5100638" y="2414165"/>
            <a:ext cx="1990725" cy="1990725"/>
          </a:xfrm>
          <a:prstGeom prst="ellipse">
            <a:avLst/>
          </a:prstGeom>
          <a:solidFill>
            <a:srgbClr val="E66D25"/>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43EC1CFB-A24D-7509-322E-4D95F5C115C5}"/>
              </a:ext>
            </a:extLst>
          </p:cNvPr>
          <p:cNvSpPr txBox="1"/>
          <p:nvPr/>
        </p:nvSpPr>
        <p:spPr>
          <a:xfrm>
            <a:off x="2755250" y="5627431"/>
            <a:ext cx="6681501"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Our agent isn't one thing; it's a team of specialized experts that understands the user's context and can take action to make their lives easier.</a:t>
            </a:r>
          </a:p>
        </p:txBody>
      </p:sp>
      <p:pic>
        <p:nvPicPr>
          <p:cNvPr id="29" name="Graphic 28">
            <a:extLst>
              <a:ext uri="{FF2B5EF4-FFF2-40B4-BE49-F238E27FC236}">
                <a16:creationId xmlns:a16="http://schemas.microsoft.com/office/drawing/2014/main" id="{BE54011E-30C8-E4EF-7A9B-304FDA7807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9281" y="2883752"/>
            <a:ext cx="972724" cy="1036037"/>
          </a:xfrm>
          <a:prstGeom prst="rect">
            <a:avLst/>
          </a:prstGeom>
        </p:spPr>
      </p:pic>
    </p:spTree>
    <p:extLst>
      <p:ext uri="{BB962C8B-B14F-4D97-AF65-F5344CB8AC3E}">
        <p14:creationId xmlns:p14="http://schemas.microsoft.com/office/powerpoint/2010/main" val="275278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23ACC-6E65-278E-AB96-369AF91E482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59F875-FD58-B181-8663-21A2AA2C6594}"/>
              </a:ext>
            </a:extLst>
          </p:cNvPr>
          <p:cNvSpPr txBox="1"/>
          <p:nvPr/>
        </p:nvSpPr>
        <p:spPr>
          <a:xfrm>
            <a:off x="7720785" y="2922221"/>
            <a:ext cx="4053526" cy="1384995"/>
          </a:xfrm>
          <a:prstGeom prst="rect">
            <a:avLst/>
          </a:prstGeom>
          <a:noFill/>
        </p:spPr>
        <p:txBody>
          <a:bodyPr wrap="square" rtlCol="0">
            <a:spAutoFit/>
          </a:bodyPr>
          <a:lstStyle/>
          <a:p>
            <a:r>
              <a:rPr lang="en-US" sz="2800" dirty="0">
                <a:solidFill>
                  <a:srgbClr val="0B133C"/>
                </a:solidFill>
              </a:rPr>
              <a:t>Winning from the Inside Out &amp; A Platform That Pays for Itself</a:t>
            </a:r>
            <a:endParaRPr lang="en-IN" dirty="0">
              <a:solidFill>
                <a:srgbClr val="0B133C"/>
              </a:solidFill>
            </a:endParaRPr>
          </a:p>
        </p:txBody>
      </p:sp>
      <p:pic>
        <p:nvPicPr>
          <p:cNvPr id="6" name="Graphic 5">
            <a:extLst>
              <a:ext uri="{FF2B5EF4-FFF2-40B4-BE49-F238E27FC236}">
                <a16:creationId xmlns:a16="http://schemas.microsoft.com/office/drawing/2014/main" id="{DBA92934-B34B-CDAF-164B-204C12BA44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6800" y="579672"/>
            <a:ext cx="1665937" cy="411584"/>
          </a:xfrm>
          <a:prstGeom prst="rect">
            <a:avLst/>
          </a:prstGeom>
        </p:spPr>
      </p:pic>
      <p:sp>
        <p:nvSpPr>
          <p:cNvPr id="36" name="TextBox 35">
            <a:extLst>
              <a:ext uri="{FF2B5EF4-FFF2-40B4-BE49-F238E27FC236}">
                <a16:creationId xmlns:a16="http://schemas.microsoft.com/office/drawing/2014/main" id="{49231D6E-BED5-61A2-7A68-233EC389A007}"/>
              </a:ext>
            </a:extLst>
          </p:cNvPr>
          <p:cNvSpPr txBox="1"/>
          <p:nvPr/>
        </p:nvSpPr>
        <p:spPr>
          <a:xfrm>
            <a:off x="7720783" y="2367441"/>
            <a:ext cx="2720875" cy="646331"/>
          </a:xfrm>
          <a:prstGeom prst="rect">
            <a:avLst/>
          </a:prstGeom>
          <a:noFill/>
        </p:spPr>
        <p:txBody>
          <a:bodyPr wrap="square" rtlCol="0" anchor="b">
            <a:spAutoFit/>
          </a:bodyPr>
          <a:lstStyle/>
          <a:p>
            <a:r>
              <a:rPr lang="en-US" b="1" dirty="0">
                <a:solidFill>
                  <a:srgbClr val="E66D25"/>
                </a:solidFill>
              </a:rPr>
              <a:t>The Go-to-Market &amp; Business Case</a:t>
            </a:r>
            <a:endParaRPr lang="en-IN" dirty="0">
              <a:solidFill>
                <a:srgbClr val="E66D25"/>
              </a:solidFill>
            </a:endParaRPr>
          </a:p>
        </p:txBody>
      </p:sp>
      <p:sp>
        <p:nvSpPr>
          <p:cNvPr id="7" name="Rectangle 6">
            <a:extLst>
              <a:ext uri="{FF2B5EF4-FFF2-40B4-BE49-F238E27FC236}">
                <a16:creationId xmlns:a16="http://schemas.microsoft.com/office/drawing/2014/main" id="{2EE36B39-4A04-29F1-8E24-92BCFEF2305A}"/>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915EE3CE-6B59-160B-B86F-6A8B4356C531}"/>
              </a:ext>
            </a:extLst>
          </p:cNvPr>
          <p:cNvSpPr txBox="1"/>
          <p:nvPr/>
        </p:nvSpPr>
        <p:spPr>
          <a:xfrm>
            <a:off x="533091" y="5058748"/>
            <a:ext cx="1602606"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A 1,500-employee company spends</a:t>
            </a:r>
          </a:p>
        </p:txBody>
      </p:sp>
      <p:grpSp>
        <p:nvGrpSpPr>
          <p:cNvPr id="8" name="Group 7">
            <a:extLst>
              <a:ext uri="{FF2B5EF4-FFF2-40B4-BE49-F238E27FC236}">
                <a16:creationId xmlns:a16="http://schemas.microsoft.com/office/drawing/2014/main" id="{C5B82980-48BA-AAC9-03F7-44FA8F090FDF}"/>
              </a:ext>
            </a:extLst>
          </p:cNvPr>
          <p:cNvGrpSpPr/>
          <p:nvPr/>
        </p:nvGrpSpPr>
        <p:grpSpPr>
          <a:xfrm>
            <a:off x="7552504" y="2453322"/>
            <a:ext cx="45719" cy="1740001"/>
            <a:chOff x="400984" y="117122"/>
            <a:chExt cx="45719" cy="1740001"/>
          </a:xfrm>
        </p:grpSpPr>
        <p:sp>
          <p:nvSpPr>
            <p:cNvPr id="9" name="Rectangle 8">
              <a:extLst>
                <a:ext uri="{FF2B5EF4-FFF2-40B4-BE49-F238E27FC236}">
                  <a16:creationId xmlns:a16="http://schemas.microsoft.com/office/drawing/2014/main" id="{97D5A8E1-966D-E084-EBF3-E0B3D6CE820C}"/>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31450501-11BB-CA73-132C-FA1F364121DA}"/>
                </a:ext>
              </a:extLst>
            </p:cNvPr>
            <p:cNvSpPr/>
            <p:nvPr/>
          </p:nvSpPr>
          <p:spPr>
            <a:xfrm rot="5400000">
              <a:off x="134542" y="1115451"/>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09A0D746-21AA-0085-D690-476CBEB9CF01}"/>
                </a:ext>
              </a:extLst>
            </p:cNvPr>
            <p:cNvSpPr/>
            <p:nvPr/>
          </p:nvSpPr>
          <p:spPr>
            <a:xfrm rot="5400000">
              <a:off x="134542" y="1544961"/>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F5C629DE-1DD3-8BF4-3A0C-B0431651C47B}"/>
                </a:ext>
              </a:extLst>
            </p:cNvPr>
            <p:cNvSpPr/>
            <p:nvPr/>
          </p:nvSpPr>
          <p:spPr>
            <a:xfrm rot="5400000">
              <a:off x="134542" y="383564"/>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4" name="Group 33">
            <a:extLst>
              <a:ext uri="{FF2B5EF4-FFF2-40B4-BE49-F238E27FC236}">
                <a16:creationId xmlns:a16="http://schemas.microsoft.com/office/drawing/2014/main" id="{DF3A5EEC-FCB3-E564-9837-37F52B6D72F6}"/>
              </a:ext>
            </a:extLst>
          </p:cNvPr>
          <p:cNvGrpSpPr/>
          <p:nvPr/>
        </p:nvGrpSpPr>
        <p:grpSpPr>
          <a:xfrm>
            <a:off x="721667" y="1181756"/>
            <a:ext cx="6190316" cy="3599925"/>
            <a:chOff x="3080967" y="3261596"/>
            <a:chExt cx="5040043" cy="2597115"/>
          </a:xfrm>
        </p:grpSpPr>
        <p:sp>
          <p:nvSpPr>
            <p:cNvPr id="19" name="Rectangle: Rounded Corners 18">
              <a:extLst>
                <a:ext uri="{FF2B5EF4-FFF2-40B4-BE49-F238E27FC236}">
                  <a16:creationId xmlns:a16="http://schemas.microsoft.com/office/drawing/2014/main" id="{A358A2B4-8DF5-5642-3F6E-B793292C9FA9}"/>
                </a:ext>
              </a:extLst>
            </p:cNvPr>
            <p:cNvSpPr/>
            <p:nvPr/>
          </p:nvSpPr>
          <p:spPr>
            <a:xfrm>
              <a:off x="5563548" y="3392346"/>
              <a:ext cx="2557462" cy="720000"/>
            </a:xfrm>
            <a:prstGeom prst="roundRect">
              <a:avLst>
                <a:gd name="adj" fmla="val 8279"/>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Ins="252000" rtlCol="0" anchor="ctr"/>
            <a:lstStyle/>
            <a:p>
              <a:pPr algn="r"/>
              <a:r>
                <a:rPr lang="en-IN" sz="1400" b="1" dirty="0">
                  <a:solidFill>
                    <a:schemeClr val="bg1"/>
                  </a:solidFill>
                </a:rPr>
                <a:t>value to the End-User</a:t>
              </a:r>
            </a:p>
          </p:txBody>
        </p:sp>
        <p:sp>
          <p:nvSpPr>
            <p:cNvPr id="21" name="Rectangle: Rounded Corners 20">
              <a:extLst>
                <a:ext uri="{FF2B5EF4-FFF2-40B4-BE49-F238E27FC236}">
                  <a16:creationId xmlns:a16="http://schemas.microsoft.com/office/drawing/2014/main" id="{A220BEDE-7D11-8DC2-767D-C5A64360BFC8}"/>
                </a:ext>
              </a:extLst>
            </p:cNvPr>
            <p:cNvSpPr/>
            <p:nvPr/>
          </p:nvSpPr>
          <p:spPr>
            <a:xfrm>
              <a:off x="4997270" y="4206094"/>
              <a:ext cx="3123740" cy="720000"/>
            </a:xfrm>
            <a:prstGeom prst="roundRect">
              <a:avLst>
                <a:gd name="adj" fmla="val 8279"/>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Ins="252000" rtlCol="0" anchor="ctr"/>
            <a:lstStyle/>
            <a:p>
              <a:pPr algn="r"/>
              <a:r>
                <a:rPr lang="en-IN" sz="1400" b="1" dirty="0">
                  <a:solidFill>
                    <a:schemeClr val="bg1"/>
                  </a:solidFill>
                </a:rPr>
                <a:t>value to the IT</a:t>
              </a:r>
            </a:p>
          </p:txBody>
        </p:sp>
        <p:sp>
          <p:nvSpPr>
            <p:cNvPr id="23" name="Rectangle: Rounded Corners 22">
              <a:extLst>
                <a:ext uri="{FF2B5EF4-FFF2-40B4-BE49-F238E27FC236}">
                  <a16:creationId xmlns:a16="http://schemas.microsoft.com/office/drawing/2014/main" id="{41848D41-4432-65A2-69D2-DB09D044861E}"/>
                </a:ext>
              </a:extLst>
            </p:cNvPr>
            <p:cNvSpPr/>
            <p:nvPr/>
          </p:nvSpPr>
          <p:spPr>
            <a:xfrm>
              <a:off x="4703577" y="5019841"/>
              <a:ext cx="3417433" cy="720000"/>
            </a:xfrm>
            <a:prstGeom prst="roundRect">
              <a:avLst>
                <a:gd name="adj" fmla="val 8279"/>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Ins="252000" rtlCol="0" anchor="ctr"/>
            <a:lstStyle/>
            <a:p>
              <a:pPr algn="r"/>
              <a:r>
                <a:rPr lang="en-IN" sz="1400" b="1" dirty="0">
                  <a:solidFill>
                    <a:schemeClr val="bg1"/>
                  </a:solidFill>
                </a:rPr>
                <a:t>value to the Finance</a:t>
              </a:r>
            </a:p>
          </p:txBody>
        </p:sp>
        <p:sp>
          <p:nvSpPr>
            <p:cNvPr id="30" name="Freeform: Shape 29">
              <a:extLst>
                <a:ext uri="{FF2B5EF4-FFF2-40B4-BE49-F238E27FC236}">
                  <a16:creationId xmlns:a16="http://schemas.microsoft.com/office/drawing/2014/main" id="{A5BA9449-9176-F170-F98B-F16604A4B106}"/>
                </a:ext>
              </a:extLst>
            </p:cNvPr>
            <p:cNvSpPr/>
            <p:nvPr/>
          </p:nvSpPr>
          <p:spPr>
            <a:xfrm>
              <a:off x="3181285" y="3332918"/>
              <a:ext cx="3212934" cy="1782923"/>
            </a:xfrm>
            <a:custGeom>
              <a:avLst/>
              <a:gdLst>
                <a:gd name="connsiteX0" fmla="*/ 2345202 w 3212934"/>
                <a:gd name="connsiteY0" fmla="*/ 1782909 h 1782923"/>
                <a:gd name="connsiteX1" fmla="*/ 867717 w 3212934"/>
                <a:gd name="connsiteY1" fmla="*/ 1782909 h 1782923"/>
                <a:gd name="connsiteX2" fmla="*/ 0 w 3212934"/>
                <a:gd name="connsiteY2" fmla="*/ 0 h 1782923"/>
                <a:gd name="connsiteX3" fmla="*/ 3212935 w 3212934"/>
                <a:gd name="connsiteY3" fmla="*/ 0 h 1782923"/>
                <a:gd name="connsiteX4" fmla="*/ 2345202 w 3212934"/>
                <a:gd name="connsiteY4" fmla="*/ 1782924 h 1782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2934" h="1782923">
                  <a:moveTo>
                    <a:pt x="2345202" y="1782909"/>
                  </a:moveTo>
                  <a:lnTo>
                    <a:pt x="867717" y="1782909"/>
                  </a:lnTo>
                  <a:cubicBezTo>
                    <a:pt x="578478" y="1194548"/>
                    <a:pt x="289239" y="594293"/>
                    <a:pt x="0" y="0"/>
                  </a:cubicBezTo>
                  <a:lnTo>
                    <a:pt x="3212935" y="0"/>
                  </a:lnTo>
                  <a:cubicBezTo>
                    <a:pt x="2923695" y="594308"/>
                    <a:pt x="2634456" y="1194548"/>
                    <a:pt x="2345202" y="1782924"/>
                  </a:cubicBezTo>
                  <a:close/>
                </a:path>
              </a:pathLst>
            </a:custGeom>
            <a:solidFill>
              <a:srgbClr val="E66D25"/>
            </a:solidFill>
            <a:ln w="147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ADE1AB54-39C1-08D3-8CBD-5238947DFC40}"/>
                </a:ext>
              </a:extLst>
            </p:cNvPr>
            <p:cNvSpPr/>
            <p:nvPr/>
          </p:nvSpPr>
          <p:spPr>
            <a:xfrm>
              <a:off x="3080967" y="3261596"/>
              <a:ext cx="3417255" cy="130750"/>
            </a:xfrm>
            <a:custGeom>
              <a:avLst/>
              <a:gdLst>
                <a:gd name="connsiteX0" fmla="*/ 3379930 w 3417255"/>
                <a:gd name="connsiteY0" fmla="*/ 0 h 130750"/>
                <a:gd name="connsiteX1" fmla="*/ 3417255 w 3417255"/>
                <a:gd name="connsiteY1" fmla="*/ 37325 h 130750"/>
                <a:gd name="connsiteX2" fmla="*/ 3417255 w 3417255"/>
                <a:gd name="connsiteY2" fmla="*/ 93425 h 130750"/>
                <a:gd name="connsiteX3" fmla="*/ 3379930 w 3417255"/>
                <a:gd name="connsiteY3" fmla="*/ 130750 h 130750"/>
                <a:gd name="connsiteX4" fmla="*/ 37325 w 3417255"/>
                <a:gd name="connsiteY4" fmla="*/ 130750 h 130750"/>
                <a:gd name="connsiteX5" fmla="*/ 0 w 3417255"/>
                <a:gd name="connsiteY5" fmla="*/ 93425 h 130750"/>
                <a:gd name="connsiteX6" fmla="*/ 0 w 3417255"/>
                <a:gd name="connsiteY6" fmla="*/ 37325 h 130750"/>
                <a:gd name="connsiteX7" fmla="*/ 37325 w 3417255"/>
                <a:gd name="connsiteY7" fmla="*/ 0 h 13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7255" h="130750">
                  <a:moveTo>
                    <a:pt x="3379930" y="0"/>
                  </a:moveTo>
                  <a:cubicBezTo>
                    <a:pt x="3400544" y="0"/>
                    <a:pt x="3417255" y="16711"/>
                    <a:pt x="3417255" y="37325"/>
                  </a:cubicBezTo>
                  <a:lnTo>
                    <a:pt x="3417255" y="93425"/>
                  </a:lnTo>
                  <a:cubicBezTo>
                    <a:pt x="3417255" y="114039"/>
                    <a:pt x="3400544" y="130750"/>
                    <a:pt x="3379930" y="130750"/>
                  </a:cubicBezTo>
                  <a:lnTo>
                    <a:pt x="37325" y="130750"/>
                  </a:lnTo>
                  <a:cubicBezTo>
                    <a:pt x="16711" y="130750"/>
                    <a:pt x="0" y="114039"/>
                    <a:pt x="0" y="93425"/>
                  </a:cubicBezTo>
                  <a:lnTo>
                    <a:pt x="0" y="37325"/>
                  </a:lnTo>
                  <a:cubicBezTo>
                    <a:pt x="0" y="16711"/>
                    <a:pt x="16711" y="0"/>
                    <a:pt x="37325" y="0"/>
                  </a:cubicBezTo>
                  <a:close/>
                </a:path>
              </a:pathLst>
            </a:custGeom>
            <a:solidFill>
              <a:srgbClr val="0B133C"/>
            </a:solidFill>
            <a:ln w="147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F152E2C5-FF96-F137-94B5-33233A145ACD}"/>
                </a:ext>
              </a:extLst>
            </p:cNvPr>
            <p:cNvSpPr/>
            <p:nvPr/>
          </p:nvSpPr>
          <p:spPr>
            <a:xfrm>
              <a:off x="4045067" y="5115827"/>
              <a:ext cx="1485355" cy="695336"/>
            </a:xfrm>
            <a:custGeom>
              <a:avLst/>
              <a:gdLst>
                <a:gd name="connsiteX0" fmla="*/ 1375332 w 1485355"/>
                <a:gd name="connsiteY0" fmla="*/ 695337 h 695336"/>
                <a:gd name="connsiteX1" fmla="*/ 110024 w 1485355"/>
                <a:gd name="connsiteY1" fmla="*/ 695337 h 695336"/>
                <a:gd name="connsiteX2" fmla="*/ 0 w 1485355"/>
                <a:gd name="connsiteY2" fmla="*/ 0 h 695336"/>
                <a:gd name="connsiteX3" fmla="*/ 1485355 w 1485355"/>
                <a:gd name="connsiteY3" fmla="*/ 0 h 695336"/>
                <a:gd name="connsiteX4" fmla="*/ 1375332 w 1485355"/>
                <a:gd name="connsiteY4" fmla="*/ 695337 h 695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355" h="695336">
                  <a:moveTo>
                    <a:pt x="1375332" y="695337"/>
                  </a:moveTo>
                  <a:lnTo>
                    <a:pt x="110024" y="695337"/>
                  </a:lnTo>
                  <a:cubicBezTo>
                    <a:pt x="73349" y="475437"/>
                    <a:pt x="36674" y="231779"/>
                    <a:pt x="0" y="0"/>
                  </a:cubicBezTo>
                  <a:lnTo>
                    <a:pt x="1485355" y="0"/>
                  </a:lnTo>
                  <a:cubicBezTo>
                    <a:pt x="1448681" y="231779"/>
                    <a:pt x="1412006" y="475437"/>
                    <a:pt x="1375332" y="695337"/>
                  </a:cubicBezTo>
                  <a:close/>
                </a:path>
              </a:pathLst>
            </a:custGeom>
            <a:solidFill>
              <a:srgbClr val="E66D25"/>
            </a:solidFill>
            <a:ln w="147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B999D6F-2306-2974-3835-ECDCBA0085A4}"/>
                </a:ext>
              </a:extLst>
            </p:cNvPr>
            <p:cNvSpPr/>
            <p:nvPr/>
          </p:nvSpPr>
          <p:spPr>
            <a:xfrm>
              <a:off x="4109111" y="5739841"/>
              <a:ext cx="1349072" cy="118870"/>
            </a:xfrm>
            <a:custGeom>
              <a:avLst/>
              <a:gdLst>
                <a:gd name="connsiteX0" fmla="*/ 1349072 w 1349072"/>
                <a:gd name="connsiteY0" fmla="*/ 77107 h 118870"/>
                <a:gd name="connsiteX1" fmla="*/ 1314602 w 1349072"/>
                <a:gd name="connsiteY1" fmla="*/ 118870 h 118870"/>
                <a:gd name="connsiteX2" fmla="*/ 32961 w 1349072"/>
                <a:gd name="connsiteY2" fmla="*/ 118870 h 118870"/>
                <a:gd name="connsiteX3" fmla="*/ 0 w 1349072"/>
                <a:gd name="connsiteY3" fmla="*/ 77107 h 118870"/>
                <a:gd name="connsiteX4" fmla="*/ 0 w 1349072"/>
                <a:gd name="connsiteY4" fmla="*/ 48554 h 118870"/>
                <a:gd name="connsiteX5" fmla="*/ 32961 w 1349072"/>
                <a:gd name="connsiteY5" fmla="*/ 0 h 118870"/>
                <a:gd name="connsiteX6" fmla="*/ 1314602 w 1349072"/>
                <a:gd name="connsiteY6" fmla="*/ 0 h 118870"/>
                <a:gd name="connsiteX7" fmla="*/ 1349072 w 1349072"/>
                <a:gd name="connsiteY7" fmla="*/ 48554 h 118870"/>
                <a:gd name="connsiteX8" fmla="*/ 1349072 w 1349072"/>
                <a:gd name="connsiteY8" fmla="*/ 77107 h 11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072" h="118870">
                  <a:moveTo>
                    <a:pt x="1349072" y="77107"/>
                  </a:moveTo>
                  <a:cubicBezTo>
                    <a:pt x="1349072" y="102745"/>
                    <a:pt x="1333243" y="118870"/>
                    <a:pt x="1314602" y="118870"/>
                  </a:cubicBezTo>
                  <a:lnTo>
                    <a:pt x="32961" y="118870"/>
                  </a:lnTo>
                  <a:cubicBezTo>
                    <a:pt x="14321" y="118870"/>
                    <a:pt x="0" y="102760"/>
                    <a:pt x="0" y="77107"/>
                  </a:cubicBezTo>
                  <a:lnTo>
                    <a:pt x="0" y="48554"/>
                  </a:lnTo>
                  <a:cubicBezTo>
                    <a:pt x="0" y="22916"/>
                    <a:pt x="14321" y="0"/>
                    <a:pt x="32961" y="0"/>
                  </a:cubicBezTo>
                  <a:lnTo>
                    <a:pt x="1314602" y="0"/>
                  </a:lnTo>
                  <a:cubicBezTo>
                    <a:pt x="1333243" y="0"/>
                    <a:pt x="1349072" y="22901"/>
                    <a:pt x="1349072" y="48554"/>
                  </a:cubicBezTo>
                  <a:lnTo>
                    <a:pt x="1349072" y="77107"/>
                  </a:lnTo>
                  <a:close/>
                </a:path>
              </a:pathLst>
            </a:custGeom>
            <a:solidFill>
              <a:srgbClr val="0B133C"/>
            </a:solidFill>
            <a:ln w="1476" cap="flat">
              <a:noFill/>
              <a:prstDash val="solid"/>
              <a:miter/>
            </a:ln>
          </p:spPr>
          <p:txBody>
            <a:bodyPr rtlCol="0" anchor="ctr"/>
            <a:lstStyle/>
            <a:p>
              <a:endParaRPr lang="en-IN"/>
            </a:p>
          </p:txBody>
        </p:sp>
        <p:sp>
          <p:nvSpPr>
            <p:cNvPr id="25" name="TextBox 24">
              <a:extLst>
                <a:ext uri="{FF2B5EF4-FFF2-40B4-BE49-F238E27FC236}">
                  <a16:creationId xmlns:a16="http://schemas.microsoft.com/office/drawing/2014/main" id="{DE3F8F4D-58F5-6313-6D82-3C9618C0A24B}"/>
                </a:ext>
              </a:extLst>
            </p:cNvPr>
            <p:cNvSpPr txBox="1"/>
            <p:nvPr/>
          </p:nvSpPr>
          <p:spPr>
            <a:xfrm>
              <a:off x="4124070" y="4096620"/>
              <a:ext cx="1384364" cy="398149"/>
            </a:xfrm>
            <a:prstGeom prst="rect">
              <a:avLst/>
            </a:prstGeom>
            <a:noFill/>
          </p:spPr>
          <p:txBody>
            <a:bodyPr wrap="square" lIns="0" tIns="0" rIns="0" bIns="0" rtlCol="0">
              <a:spAutoFit/>
            </a:bodyPr>
            <a:lstStyle/>
            <a:p>
              <a:pPr algn="ctr"/>
              <a:r>
                <a:rPr lang="en-US" sz="1400" b="1" dirty="0">
                  <a:solidFill>
                    <a:schemeClr val="bg1"/>
                  </a:solidFill>
                </a:rPr>
                <a:t>Product-Led Growth (PLG) motion</a:t>
              </a:r>
            </a:p>
          </p:txBody>
        </p:sp>
      </p:grpSp>
      <p:sp>
        <p:nvSpPr>
          <p:cNvPr id="35" name="TextBox 34">
            <a:extLst>
              <a:ext uri="{FF2B5EF4-FFF2-40B4-BE49-F238E27FC236}">
                <a16:creationId xmlns:a16="http://schemas.microsoft.com/office/drawing/2014/main" id="{7927759D-55DC-AB71-183F-A909B5F5F9F7}"/>
              </a:ext>
            </a:extLst>
          </p:cNvPr>
          <p:cNvSpPr txBox="1"/>
          <p:nvPr/>
        </p:nvSpPr>
        <p:spPr>
          <a:xfrm>
            <a:off x="721667" y="5531286"/>
            <a:ext cx="1225454" cy="369332"/>
          </a:xfrm>
          <a:prstGeom prst="rect">
            <a:avLst/>
          </a:prstGeom>
          <a:noFill/>
        </p:spPr>
        <p:txBody>
          <a:bodyPr wrap="square" lIns="0" tIns="0" rIns="0" bIns="0" rtlCol="0">
            <a:spAutoFit/>
          </a:bodyPr>
          <a:lstStyle/>
          <a:p>
            <a:pPr algn="ctr"/>
            <a:r>
              <a:rPr lang="en-US" sz="2400" b="1" dirty="0">
                <a:solidFill>
                  <a:schemeClr val="tx1">
                    <a:lumMod val="85000"/>
                    <a:lumOff val="15000"/>
                  </a:schemeClr>
                </a:solidFill>
              </a:rPr>
              <a:t>$270k </a:t>
            </a:r>
          </a:p>
        </p:txBody>
      </p:sp>
      <p:sp>
        <p:nvSpPr>
          <p:cNvPr id="37" name="TextBox 36">
            <a:extLst>
              <a:ext uri="{FF2B5EF4-FFF2-40B4-BE49-F238E27FC236}">
                <a16:creationId xmlns:a16="http://schemas.microsoft.com/office/drawing/2014/main" id="{04AA0862-735A-D387-FA41-394FF2447C0D}"/>
              </a:ext>
            </a:extLst>
          </p:cNvPr>
          <p:cNvSpPr txBox="1"/>
          <p:nvPr/>
        </p:nvSpPr>
        <p:spPr>
          <a:xfrm>
            <a:off x="2282762" y="5082316"/>
            <a:ext cx="1079984"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our platform to save </a:t>
            </a:r>
          </a:p>
        </p:txBody>
      </p:sp>
      <p:sp>
        <p:nvSpPr>
          <p:cNvPr id="38" name="TextBox 37">
            <a:extLst>
              <a:ext uri="{FF2B5EF4-FFF2-40B4-BE49-F238E27FC236}">
                <a16:creationId xmlns:a16="http://schemas.microsoft.com/office/drawing/2014/main" id="{4C5C854E-A268-A4D0-EF46-53373F9AF802}"/>
              </a:ext>
            </a:extLst>
          </p:cNvPr>
          <p:cNvSpPr txBox="1"/>
          <p:nvPr/>
        </p:nvSpPr>
        <p:spPr>
          <a:xfrm>
            <a:off x="2251246" y="5541594"/>
            <a:ext cx="1143017" cy="369332"/>
          </a:xfrm>
          <a:prstGeom prst="rect">
            <a:avLst/>
          </a:prstGeom>
          <a:noFill/>
        </p:spPr>
        <p:txBody>
          <a:bodyPr wrap="square" lIns="0" tIns="0" rIns="0" bIns="0" rtlCol="0">
            <a:spAutoFit/>
          </a:bodyPr>
          <a:lstStyle/>
          <a:p>
            <a:pPr algn="ctr"/>
            <a:r>
              <a:rPr lang="en-US" sz="2400" b="1" dirty="0">
                <a:solidFill>
                  <a:schemeClr val="tx1">
                    <a:lumMod val="85000"/>
                    <a:lumOff val="15000"/>
                  </a:schemeClr>
                </a:solidFill>
              </a:rPr>
              <a:t>$900k </a:t>
            </a:r>
          </a:p>
        </p:txBody>
      </p:sp>
      <p:sp>
        <p:nvSpPr>
          <p:cNvPr id="39" name="TextBox 38">
            <a:extLst>
              <a:ext uri="{FF2B5EF4-FFF2-40B4-BE49-F238E27FC236}">
                <a16:creationId xmlns:a16="http://schemas.microsoft.com/office/drawing/2014/main" id="{C5854F01-5895-3667-100E-C6FB429740CE}"/>
              </a:ext>
            </a:extLst>
          </p:cNvPr>
          <p:cNvSpPr txBox="1"/>
          <p:nvPr/>
        </p:nvSpPr>
        <p:spPr>
          <a:xfrm>
            <a:off x="3671973" y="5480039"/>
            <a:ext cx="1079984"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on a single feature alone</a:t>
            </a:r>
          </a:p>
        </p:txBody>
      </p:sp>
      <p:sp>
        <p:nvSpPr>
          <p:cNvPr id="40" name="TextBox 39">
            <a:extLst>
              <a:ext uri="{FF2B5EF4-FFF2-40B4-BE49-F238E27FC236}">
                <a16:creationId xmlns:a16="http://schemas.microsoft.com/office/drawing/2014/main" id="{65E6846F-0DCE-FA69-BC29-9B19C23DBD38}"/>
              </a:ext>
            </a:extLst>
          </p:cNvPr>
          <p:cNvSpPr txBox="1"/>
          <p:nvPr/>
        </p:nvSpPr>
        <p:spPr>
          <a:xfrm>
            <a:off x="3482297" y="5100849"/>
            <a:ext cx="1459337" cy="369332"/>
          </a:xfrm>
          <a:prstGeom prst="rect">
            <a:avLst/>
          </a:prstGeom>
          <a:noFill/>
        </p:spPr>
        <p:txBody>
          <a:bodyPr wrap="square" lIns="0" tIns="0" rIns="0" bIns="0" rtlCol="0">
            <a:spAutoFit/>
          </a:bodyPr>
          <a:lstStyle/>
          <a:p>
            <a:pPr algn="ctr"/>
            <a:r>
              <a:rPr lang="en-US" sz="2400" b="1" dirty="0">
                <a:solidFill>
                  <a:schemeClr val="tx1">
                    <a:lumMod val="85000"/>
                    <a:lumOff val="15000"/>
                  </a:schemeClr>
                </a:solidFill>
              </a:rPr>
              <a:t>3.3x ROI </a:t>
            </a:r>
          </a:p>
        </p:txBody>
      </p:sp>
      <p:cxnSp>
        <p:nvCxnSpPr>
          <p:cNvPr id="43" name="Straight Connector 42">
            <a:extLst>
              <a:ext uri="{FF2B5EF4-FFF2-40B4-BE49-F238E27FC236}">
                <a16:creationId xmlns:a16="http://schemas.microsoft.com/office/drawing/2014/main" id="{F4A52FB8-59BD-2DB5-93E3-8E23441EB2BC}"/>
              </a:ext>
            </a:extLst>
          </p:cNvPr>
          <p:cNvCxnSpPr/>
          <p:nvPr/>
        </p:nvCxnSpPr>
        <p:spPr>
          <a:xfrm>
            <a:off x="2185319" y="4952053"/>
            <a:ext cx="0" cy="958873"/>
          </a:xfrm>
          <a:prstGeom prst="line">
            <a:avLst/>
          </a:prstGeom>
          <a:ln>
            <a:solidFill>
              <a:srgbClr val="1F5ECE"/>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FF19817-81CB-25F0-439B-15AC7BB23709}"/>
              </a:ext>
            </a:extLst>
          </p:cNvPr>
          <p:cNvCxnSpPr/>
          <p:nvPr/>
        </p:nvCxnSpPr>
        <p:spPr>
          <a:xfrm>
            <a:off x="3493508" y="4952053"/>
            <a:ext cx="0" cy="958873"/>
          </a:xfrm>
          <a:prstGeom prst="line">
            <a:avLst/>
          </a:prstGeom>
          <a:ln>
            <a:solidFill>
              <a:srgbClr val="1F5EC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4525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856</TotalTime>
  <Words>730</Words>
  <Application>Microsoft Office PowerPoint</Application>
  <PresentationFormat>Widescreen</PresentationFormat>
  <Paragraphs>103</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Prasanna</dc:creator>
  <cp:lastModifiedBy>Prasanna</cp:lastModifiedBy>
  <cp:revision>22</cp:revision>
  <dcterms:created xsi:type="dcterms:W3CDTF">2025-08-05T06:39:40Z</dcterms:created>
  <dcterms:modified xsi:type="dcterms:W3CDTF">2025-08-06T14:12:38Z</dcterms:modified>
</cp:coreProperties>
</file>